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5"/>
  </p:sldMasterIdLst>
  <p:sldIdLst>
    <p:sldId id="256" r:id="rId6"/>
    <p:sldId id="268" r:id="rId7"/>
    <p:sldId id="277" r:id="rId8"/>
    <p:sldId id="273" r:id="rId9"/>
    <p:sldId id="278" r:id="rId10"/>
    <p:sldId id="275" r:id="rId11"/>
    <p:sldId id="276" r:id="rId12"/>
    <p:sldId id="259" r:id="rId13"/>
    <p:sldId id="274" r:id="rId14"/>
    <p:sldId id="269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 showGuides="1">
      <p:cViewPr varScale="1">
        <p:scale>
          <a:sx n="90" d="100"/>
          <a:sy n="90" d="100"/>
        </p:scale>
        <p:origin x="1560" y="66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Existing </a:t>
            </a:r>
            <a:r>
              <a:rPr lang="en-US" dirty="0"/>
              <a:t>Debt </a:t>
            </a:r>
            <a:r>
              <a:rPr lang="en-US" dirty="0" err="1"/>
              <a:t>Paydown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0813158749589"/>
          <c:y val="0.10941178313390597"/>
          <c:w val="0.86395494282324814"/>
          <c:h val="0.78204880745274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Debt!$DM$3</c:f>
              <c:strCache>
                <c:ptCount val="1"/>
                <c:pt idx="0">
                  <c:v>Exisiting Debt Paydown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Debt!$B$13:$B$32</c:f>
              <c:numCache>
                <c:formatCode>General</c:formatCode>
                <c:ptCount val="2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</c:numCache>
            </c:numRef>
          </c:cat>
          <c:val>
            <c:numRef>
              <c:f>Debt!$DM$13:$DM$32</c:f>
              <c:numCache>
                <c:formatCode>_(* #,##0_);_(* \(#,##0\);_(* "-"??_);_(@_)</c:formatCode>
                <c:ptCount val="20"/>
                <c:pt idx="0">
                  <c:v>652730080</c:v>
                </c:pt>
                <c:pt idx="1">
                  <c:v>607835799</c:v>
                </c:pt>
                <c:pt idx="2">
                  <c:v>564876518</c:v>
                </c:pt>
                <c:pt idx="3">
                  <c:v>524127237</c:v>
                </c:pt>
                <c:pt idx="4">
                  <c:v>489162956</c:v>
                </c:pt>
                <c:pt idx="5">
                  <c:v>452978675</c:v>
                </c:pt>
                <c:pt idx="6">
                  <c:v>416494394</c:v>
                </c:pt>
                <c:pt idx="7">
                  <c:v>381010113</c:v>
                </c:pt>
                <c:pt idx="8">
                  <c:v>343635832</c:v>
                </c:pt>
                <c:pt idx="9">
                  <c:v>304896976</c:v>
                </c:pt>
                <c:pt idx="10">
                  <c:v>265825000</c:v>
                </c:pt>
                <c:pt idx="11">
                  <c:v>225370000</c:v>
                </c:pt>
                <c:pt idx="12">
                  <c:v>191370000</c:v>
                </c:pt>
                <c:pt idx="13">
                  <c:v>155985000</c:v>
                </c:pt>
                <c:pt idx="14">
                  <c:v>119280000</c:v>
                </c:pt>
                <c:pt idx="15">
                  <c:v>82260000</c:v>
                </c:pt>
                <c:pt idx="16">
                  <c:v>43780000</c:v>
                </c:pt>
                <c:pt idx="17">
                  <c:v>21600000</c:v>
                </c:pt>
                <c:pt idx="18">
                  <c:v>9630000</c:v>
                </c:pt>
                <c:pt idx="19">
                  <c:v>1655000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7673832"/>
        <c:axId val="757674224"/>
      </c:barChart>
      <c:catAx>
        <c:axId val="75767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7674224"/>
        <c:crosses val="autoZero"/>
        <c:auto val="1"/>
        <c:lblAlgn val="ctr"/>
        <c:lblOffset val="100"/>
        <c:noMultiLvlLbl val="0"/>
      </c:catAx>
      <c:valAx>
        <c:axId val="75767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767383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2"/>
                </a:solidFill>
              </a:rPr>
              <a:t>Total Existing &amp; Proposed Debt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913655690220744E-2"/>
          <c:y val="0.10397038657063724"/>
          <c:w val="0.8853308226037625"/>
          <c:h val="0.688867818798939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Debt!$CM$3</c:f>
              <c:strCache>
                <c:ptCount val="1"/>
                <c:pt idx="0">
                  <c:v>Total Existing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Debt!$B$13:$B$37</c:f>
              <c:numCache>
                <c:formatCode>General</c:formatCode>
                <c:ptCount val="2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</c:numCache>
            </c:numRef>
          </c:cat>
          <c:val>
            <c:numRef>
              <c:f>Debt!$CO$13:$CO$38</c:f>
              <c:numCache>
                <c:formatCode>_(* #,##0_);_(* \(#,##0\);_(* "-"??_);_(@_)</c:formatCode>
                <c:ptCount val="26"/>
                <c:pt idx="0">
                  <c:v>68346165.829999998</c:v>
                </c:pt>
                <c:pt idx="1">
                  <c:v>64830747.5</c:v>
                </c:pt>
                <c:pt idx="2">
                  <c:v>62875137.5</c:v>
                </c:pt>
                <c:pt idx="3">
                  <c:v>55542945.125</c:v>
                </c:pt>
                <c:pt idx="4">
                  <c:v>55462086.25</c:v>
                </c:pt>
                <c:pt idx="5">
                  <c:v>54404653.375</c:v>
                </c:pt>
                <c:pt idx="6">
                  <c:v>52002258.875</c:v>
                </c:pt>
                <c:pt idx="7">
                  <c:v>52494644.625</c:v>
                </c:pt>
                <c:pt idx="8">
                  <c:v>52412434</c:v>
                </c:pt>
                <c:pt idx="9">
                  <c:v>51222438.5</c:v>
                </c:pt>
                <c:pt idx="10">
                  <c:v>51015680</c:v>
                </c:pt>
                <c:pt idx="11">
                  <c:v>42849035</c:v>
                </c:pt>
                <c:pt idx="12">
                  <c:v>42747141.875</c:v>
                </c:pt>
                <c:pt idx="13">
                  <c:v>42674618.75</c:v>
                </c:pt>
                <c:pt idx="14">
                  <c:v>41533288.125</c:v>
                </c:pt>
                <c:pt idx="15">
                  <c:v>41509537.5</c:v>
                </c:pt>
                <c:pt idx="16">
                  <c:v>23660106.25</c:v>
                </c:pt>
                <c:pt idx="17">
                  <c:v>12710981.25</c:v>
                </c:pt>
                <c:pt idx="18">
                  <c:v>8312800</c:v>
                </c:pt>
                <c:pt idx="19">
                  <c:v>1721200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ser>
          <c:idx val="1"/>
          <c:order val="1"/>
          <c:tx>
            <c:strRef>
              <c:f>Debt!$CP$3</c:f>
              <c:strCache>
                <c:ptCount val="1"/>
                <c:pt idx="0">
                  <c:v>Proposed Debt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Debt!$B$13:$B$37</c:f>
              <c:numCache>
                <c:formatCode>General</c:formatCode>
                <c:ptCount val="2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</c:numCache>
            </c:numRef>
          </c:cat>
          <c:val>
            <c:numRef>
              <c:f>Debt!$CS$13:$CS$38</c:f>
              <c:numCache>
                <c:formatCode>_(* #,##0_);_(* \(#,##0\);_(* "-"??_);_(@_)</c:formatCode>
                <c:ptCount val="26"/>
                <c:pt idx="0">
                  <c:v>0</c:v>
                </c:pt>
                <c:pt idx="1">
                  <c:v>2868750</c:v>
                </c:pt>
                <c:pt idx="2">
                  <c:v>2869750</c:v>
                </c:pt>
                <c:pt idx="3">
                  <c:v>2873000</c:v>
                </c:pt>
                <c:pt idx="4">
                  <c:v>2873250</c:v>
                </c:pt>
                <c:pt idx="5">
                  <c:v>2870500</c:v>
                </c:pt>
                <c:pt idx="6">
                  <c:v>2869750</c:v>
                </c:pt>
                <c:pt idx="7">
                  <c:v>2870750</c:v>
                </c:pt>
                <c:pt idx="8">
                  <c:v>2868250</c:v>
                </c:pt>
                <c:pt idx="9">
                  <c:v>2872250</c:v>
                </c:pt>
                <c:pt idx="10">
                  <c:v>2872250</c:v>
                </c:pt>
                <c:pt idx="11">
                  <c:v>2868250</c:v>
                </c:pt>
                <c:pt idx="12">
                  <c:v>2870250</c:v>
                </c:pt>
                <c:pt idx="13">
                  <c:v>2872750</c:v>
                </c:pt>
                <c:pt idx="14">
                  <c:v>2870500</c:v>
                </c:pt>
                <c:pt idx="15">
                  <c:v>2868500</c:v>
                </c:pt>
                <c:pt idx="16">
                  <c:v>2871500</c:v>
                </c:pt>
                <c:pt idx="17">
                  <c:v>2869000</c:v>
                </c:pt>
                <c:pt idx="18">
                  <c:v>2871000</c:v>
                </c:pt>
                <c:pt idx="19">
                  <c:v>2872000</c:v>
                </c:pt>
                <c:pt idx="20">
                  <c:v>2871750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ser>
          <c:idx val="2"/>
          <c:order val="2"/>
          <c:tx>
            <c:strRef>
              <c:f>Debt!$CT$3</c:f>
              <c:strCache>
                <c:ptCount val="1"/>
                <c:pt idx="0">
                  <c:v>Proposed Debt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Debt!$B$13:$B$37</c:f>
              <c:numCache>
                <c:formatCode>General</c:formatCode>
                <c:ptCount val="2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</c:numCache>
            </c:numRef>
          </c:cat>
          <c:val>
            <c:numRef>
              <c:f>Debt!$CW$13:$CW$38</c:f>
              <c:numCache>
                <c:formatCode>_(* #,##0_);_(* \(#,##0\);_(* "-"??_);_(@_)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2431000</c:v>
                </c:pt>
                <c:pt idx="3">
                  <c:v>2435250</c:v>
                </c:pt>
                <c:pt idx="4">
                  <c:v>2432000</c:v>
                </c:pt>
                <c:pt idx="5">
                  <c:v>2431500</c:v>
                </c:pt>
                <c:pt idx="6">
                  <c:v>2433500</c:v>
                </c:pt>
                <c:pt idx="7">
                  <c:v>2432750</c:v>
                </c:pt>
                <c:pt idx="8">
                  <c:v>2434250</c:v>
                </c:pt>
                <c:pt idx="9">
                  <c:v>2432750</c:v>
                </c:pt>
                <c:pt idx="10">
                  <c:v>2433250</c:v>
                </c:pt>
                <c:pt idx="11">
                  <c:v>2435500</c:v>
                </c:pt>
                <c:pt idx="12">
                  <c:v>2434250</c:v>
                </c:pt>
                <c:pt idx="13">
                  <c:v>2434500</c:v>
                </c:pt>
                <c:pt idx="14">
                  <c:v>2431000</c:v>
                </c:pt>
                <c:pt idx="15">
                  <c:v>2433750</c:v>
                </c:pt>
                <c:pt idx="16">
                  <c:v>2432250</c:v>
                </c:pt>
                <c:pt idx="17">
                  <c:v>2431500</c:v>
                </c:pt>
                <c:pt idx="18">
                  <c:v>2431250</c:v>
                </c:pt>
                <c:pt idx="19">
                  <c:v>2431250</c:v>
                </c:pt>
                <c:pt idx="20">
                  <c:v>2431250</c:v>
                </c:pt>
                <c:pt idx="21">
                  <c:v>2436000</c:v>
                </c:pt>
              </c:numCache>
            </c:numRef>
          </c:val>
        </c:ser>
        <c:ser>
          <c:idx val="3"/>
          <c:order val="3"/>
          <c:tx>
            <c:strRef>
              <c:f>Debt!$CX$3</c:f>
              <c:strCache>
                <c:ptCount val="1"/>
                <c:pt idx="0">
                  <c:v>Proposed Debt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Debt!$B$13:$B$37</c:f>
              <c:numCache>
                <c:formatCode>General</c:formatCode>
                <c:ptCount val="2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</c:numCache>
            </c:numRef>
          </c:cat>
          <c:val>
            <c:numRef>
              <c:f>Debt!$DA$13:$DA$38</c:f>
              <c:numCache>
                <c:formatCode>General</c:formatCode>
                <c:ptCount val="26"/>
                <c:pt idx="3" formatCode="_(* #,##0_);_(* \(#,##0\);_(* &quot;-&quot;??_);_(@_)">
                  <c:v>2495500</c:v>
                </c:pt>
                <c:pt idx="4" formatCode="_(* #,##0_);_(* \(#,##0\);_(* &quot;-&quot;??_);_(@_)">
                  <c:v>2498500</c:v>
                </c:pt>
                <c:pt idx="5" formatCode="_(* #,##0_);_(* \(#,##0\);_(* &quot;-&quot;??_);_(@_)">
                  <c:v>2494000</c:v>
                </c:pt>
                <c:pt idx="6" formatCode="_(* #,##0_);_(* \(#,##0\);_(* &quot;-&quot;??_);_(@_)">
                  <c:v>2497250</c:v>
                </c:pt>
                <c:pt idx="7" formatCode="_(* #,##0_);_(* \(#,##0\);_(* &quot;-&quot;??_);_(@_)">
                  <c:v>2497750</c:v>
                </c:pt>
                <c:pt idx="8" formatCode="_(* #,##0_);_(* \(#,##0\);_(* &quot;-&quot;??_);_(@_)">
                  <c:v>2495500</c:v>
                </c:pt>
                <c:pt idx="9" formatCode="_(* #,##0_);_(* \(#,##0\);_(* &quot;-&quot;??_);_(@_)">
                  <c:v>2495500</c:v>
                </c:pt>
                <c:pt idx="10" formatCode="_(* #,##0_);_(* \(#,##0\);_(* &quot;-&quot;??_);_(@_)">
                  <c:v>2497500</c:v>
                </c:pt>
                <c:pt idx="11" formatCode="_(* #,##0_);_(* \(#,##0\);_(* &quot;-&quot;??_);_(@_)">
                  <c:v>2496250</c:v>
                </c:pt>
                <c:pt idx="12" formatCode="_(* #,##0_);_(* \(#,##0\);_(* &quot;-&quot;??_);_(@_)">
                  <c:v>2496750</c:v>
                </c:pt>
                <c:pt idx="13" formatCode="_(* #,##0_);_(* \(#,##0\);_(* &quot;-&quot;??_);_(@_)">
                  <c:v>2493750</c:v>
                </c:pt>
                <c:pt idx="14" formatCode="_(* #,##0_);_(* \(#,##0\);_(* &quot;-&quot;??_);_(@_)">
                  <c:v>2497250</c:v>
                </c:pt>
                <c:pt idx="15" formatCode="_(* #,##0_);_(* \(#,##0\);_(* &quot;-&quot;??_);_(@_)">
                  <c:v>2496750</c:v>
                </c:pt>
                <c:pt idx="16" formatCode="_(* #,##0_);_(* \(#,##0\);_(* &quot;-&quot;??_);_(@_)">
                  <c:v>2497250</c:v>
                </c:pt>
                <c:pt idx="17" formatCode="_(* #,##0_);_(* \(#,##0\);_(* &quot;-&quot;??_);_(@_)">
                  <c:v>2498500</c:v>
                </c:pt>
                <c:pt idx="18" formatCode="_(* #,##0_);_(* \(#,##0\);_(* &quot;-&quot;??_);_(@_)">
                  <c:v>2495250</c:v>
                </c:pt>
                <c:pt idx="19" formatCode="_(* #,##0_);_(* \(#,##0\);_(* &quot;-&quot;??_);_(@_)">
                  <c:v>2497500</c:v>
                </c:pt>
                <c:pt idx="20" formatCode="_(* #,##0_);_(* \(#,##0\);_(* &quot;-&quot;??_);_(@_)">
                  <c:v>2494750</c:v>
                </c:pt>
                <c:pt idx="21" formatCode="_(* #,##0_);_(* \(#,##0\);_(* &quot;-&quot;??_);_(@_)">
                  <c:v>2497000</c:v>
                </c:pt>
                <c:pt idx="22" formatCode="_(* #,##0_);_(* \(#,##0\);_(* &quot;-&quot;??_);_(@_)">
                  <c:v>2493750</c:v>
                </c:pt>
              </c:numCache>
            </c:numRef>
          </c:val>
        </c:ser>
        <c:ser>
          <c:idx val="4"/>
          <c:order val="4"/>
          <c:tx>
            <c:strRef>
              <c:f>Debt!$DB$3</c:f>
              <c:strCache>
                <c:ptCount val="1"/>
                <c:pt idx="0">
                  <c:v>Proposed Debt 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Debt!$B$13:$B$37</c:f>
              <c:numCache>
                <c:formatCode>General</c:formatCode>
                <c:ptCount val="2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</c:numCache>
            </c:numRef>
          </c:cat>
          <c:val>
            <c:numRef>
              <c:f>Debt!$DE$13:$DE$38</c:f>
              <c:numCache>
                <c:formatCode>General</c:formatCode>
                <c:ptCount val="26"/>
                <c:pt idx="4" formatCode="_(* #,##0_);_(* \(#,##0\);_(* &quot;-&quot;??_);_(@_)">
                  <c:v>2481250</c:v>
                </c:pt>
                <c:pt idx="5" formatCode="_(* #,##0_);_(* \(#,##0\);_(* &quot;-&quot;??_);_(@_)">
                  <c:v>2479500</c:v>
                </c:pt>
                <c:pt idx="6" formatCode="_(* #,##0_);_(* \(#,##0\);_(* &quot;-&quot;??_);_(@_)">
                  <c:v>2480500</c:v>
                </c:pt>
                <c:pt idx="7" formatCode="_(* #,##0_);_(* \(#,##0\);_(* &quot;-&quot;??_);_(@_)">
                  <c:v>2484000</c:v>
                </c:pt>
                <c:pt idx="8" formatCode="_(* #,##0_);_(* \(#,##0\);_(* &quot;-&quot;??_);_(@_)">
                  <c:v>2479750</c:v>
                </c:pt>
                <c:pt idx="9" formatCode="_(* #,##0_);_(* \(#,##0\);_(* &quot;-&quot;??_);_(@_)">
                  <c:v>2483000</c:v>
                </c:pt>
                <c:pt idx="10" formatCode="_(* #,##0_);_(* \(#,##0\);_(* &quot;-&quot;??_);_(@_)">
                  <c:v>2483250</c:v>
                </c:pt>
                <c:pt idx="11" formatCode="_(* #,##0_);_(* \(#,##0\);_(* &quot;-&quot;??_);_(@_)">
                  <c:v>2480500</c:v>
                </c:pt>
                <c:pt idx="12" formatCode="_(* #,##0_);_(* \(#,##0\);_(* &quot;-&quot;??_);_(@_)">
                  <c:v>2479750</c:v>
                </c:pt>
                <c:pt idx="13" formatCode="_(* #,##0_);_(* \(#,##0\);_(* &quot;-&quot;??_);_(@_)">
                  <c:v>2480750</c:v>
                </c:pt>
                <c:pt idx="14" formatCode="_(* #,##0_);_(* \(#,##0\);_(* &quot;-&quot;??_);_(@_)">
                  <c:v>2483250</c:v>
                </c:pt>
                <c:pt idx="15" formatCode="_(* #,##0_);_(* \(#,##0\);_(* &quot;-&quot;??_);_(@_)">
                  <c:v>2482000</c:v>
                </c:pt>
                <c:pt idx="16" formatCode="_(* #,##0_);_(* \(#,##0\);_(* &quot;-&quot;??_);_(@_)">
                  <c:v>2482000</c:v>
                </c:pt>
                <c:pt idx="17" formatCode="_(* #,##0_);_(* \(#,##0\);_(* &quot;-&quot;??_);_(@_)">
                  <c:v>2483000</c:v>
                </c:pt>
                <c:pt idx="18" formatCode="_(* #,##0_);_(* \(#,##0\);_(* &quot;-&quot;??_);_(@_)">
                  <c:v>2479750</c:v>
                </c:pt>
                <c:pt idx="19" formatCode="_(* #,##0_);_(* \(#,##0\);_(* &quot;-&quot;??_);_(@_)">
                  <c:v>2482250</c:v>
                </c:pt>
                <c:pt idx="20" formatCode="_(* #,##0_);_(* \(#,##0\);_(* &quot;-&quot;??_);_(@_)">
                  <c:v>2480000</c:v>
                </c:pt>
                <c:pt idx="21" formatCode="_(* #,##0_);_(* \(#,##0\);_(* &quot;-&quot;??_);_(@_)">
                  <c:v>2483000</c:v>
                </c:pt>
                <c:pt idx="22" formatCode="_(* #,##0_);_(* \(#,##0\);_(* &quot;-&quot;??_);_(@_)">
                  <c:v>2480750</c:v>
                </c:pt>
                <c:pt idx="23" formatCode="_(* #,##0_);_(* \(#,##0\);_(* &quot;-&quot;??_);_(@_)">
                  <c:v>2483250</c:v>
                </c:pt>
              </c:numCache>
            </c:numRef>
          </c:val>
        </c:ser>
        <c:ser>
          <c:idx val="5"/>
          <c:order val="5"/>
          <c:tx>
            <c:strRef>
              <c:f>Debt!$DF$3</c:f>
              <c:strCache>
                <c:ptCount val="1"/>
                <c:pt idx="0">
                  <c:v>Proposed Debt 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Debt!$B$13:$B$37</c:f>
              <c:numCache>
                <c:formatCode>General</c:formatCode>
                <c:ptCount val="2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</c:numCache>
            </c:numRef>
          </c:cat>
          <c:val>
            <c:numRef>
              <c:f>Debt!$DI$13:$DI$38</c:f>
              <c:numCache>
                <c:formatCode>General</c:formatCode>
                <c:ptCount val="26"/>
                <c:pt idx="5" formatCode="_(* #,##0_);_(* \(#,##0\);_(* &quot;-&quot;??_);_(@_)">
                  <c:v>2440250</c:v>
                </c:pt>
                <c:pt idx="6" formatCode="_(* #,##0_);_(* \(#,##0\);_(* &quot;-&quot;??_);_(@_)">
                  <c:v>2439250</c:v>
                </c:pt>
                <c:pt idx="7" formatCode="_(* #,##0_);_(* \(#,##0\);_(* &quot;-&quot;??_);_(@_)">
                  <c:v>2441000</c:v>
                </c:pt>
                <c:pt idx="8" formatCode="_(* #,##0_);_(* \(#,##0\);_(* &quot;-&quot;??_);_(@_)">
                  <c:v>2440250</c:v>
                </c:pt>
                <c:pt idx="9" formatCode="_(* #,##0_);_(* \(#,##0\);_(* &quot;-&quot;??_);_(@_)">
                  <c:v>2437000</c:v>
                </c:pt>
                <c:pt idx="10" formatCode="_(* #,##0_);_(* \(#,##0\);_(* &quot;-&quot;??_);_(@_)">
                  <c:v>2441250</c:v>
                </c:pt>
                <c:pt idx="11" formatCode="_(* #,##0_);_(* \(#,##0\);_(* &quot;-&quot;??_);_(@_)">
                  <c:v>2437500</c:v>
                </c:pt>
                <c:pt idx="12" formatCode="_(* #,##0_);_(* \(#,##0\);_(* &quot;-&quot;??_);_(@_)">
                  <c:v>2441000</c:v>
                </c:pt>
                <c:pt idx="13" formatCode="_(* #,##0_);_(* \(#,##0\);_(* &quot;-&quot;??_);_(@_)">
                  <c:v>2441250</c:v>
                </c:pt>
                <c:pt idx="14" formatCode="_(* #,##0_);_(* \(#,##0\);_(* &quot;-&quot;??_);_(@_)">
                  <c:v>2438250</c:v>
                </c:pt>
                <c:pt idx="15" formatCode="_(* #,##0_);_(* \(#,##0\);_(* &quot;-&quot;??_);_(@_)">
                  <c:v>2442000</c:v>
                </c:pt>
                <c:pt idx="16" formatCode="_(* #,##0_);_(* \(#,##0\);_(* &quot;-&quot;??_);_(@_)">
                  <c:v>2442000</c:v>
                </c:pt>
                <c:pt idx="17" formatCode="_(* #,##0_);_(* \(#,##0\);_(* &quot;-&quot;??_);_(@_)">
                  <c:v>2438250</c:v>
                </c:pt>
                <c:pt idx="18" formatCode="_(* #,##0_);_(* \(#,##0\);_(* &quot;-&quot;??_);_(@_)">
                  <c:v>2440750</c:v>
                </c:pt>
                <c:pt idx="19" formatCode="_(* #,##0_);_(* \(#,##0\);_(* &quot;-&quot;??_);_(@_)">
                  <c:v>2439000</c:v>
                </c:pt>
                <c:pt idx="20" formatCode="_(* #,##0_);_(* \(#,##0\);_(* &quot;-&quot;??_);_(@_)">
                  <c:v>2438000</c:v>
                </c:pt>
                <c:pt idx="21" formatCode="_(* #,##0_);_(* \(#,##0\);_(* &quot;-&quot;??_);_(@_)">
                  <c:v>2437500</c:v>
                </c:pt>
                <c:pt idx="22" formatCode="_(* #,##0_);_(* \(#,##0\);_(* &quot;-&quot;??_);_(@_)">
                  <c:v>2437250</c:v>
                </c:pt>
                <c:pt idx="23" formatCode="_(* #,##0_);_(* \(#,##0\);_(* &quot;-&quot;??_);_(@_)">
                  <c:v>2442000</c:v>
                </c:pt>
                <c:pt idx="24" formatCode="_(* #,##0_);_(* \(#,##0\);_(* &quot;-&quot;??_);_(@_)">
                  <c:v>2441250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7675400"/>
        <c:axId val="757675008"/>
      </c:barChart>
      <c:catAx>
        <c:axId val="75767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20000" spcFirstLastPara="1" vertOverflow="ellipsis" wrap="square" anchor="ctr" anchorCtr="1"/>
          <a:lstStyle/>
          <a:p>
            <a:pPr>
              <a:defRPr sz="9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7675008"/>
        <c:crosses val="autoZero"/>
        <c:auto val="1"/>
        <c:lblAlgn val="ctr"/>
        <c:lblOffset val="100"/>
        <c:noMultiLvlLbl val="0"/>
      </c:catAx>
      <c:valAx>
        <c:axId val="75767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767540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860390642334984E-2"/>
          <c:y val="0.88355417907033984"/>
          <c:w val="0.79334024983358409"/>
          <c:h val="9.7251026434773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470" y="2001838"/>
            <a:ext cx="7772400" cy="1661993"/>
          </a:xfrm>
        </p:spPr>
        <p:txBody>
          <a:bodyPr anchor="t" anchorCtr="0">
            <a:sp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708" y="3663831"/>
            <a:ext cx="2612190" cy="3000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578708" y="6004912"/>
            <a:ext cx="1422357" cy="5688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300416" y="6004912"/>
            <a:ext cx="1422357" cy="5688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013886" y="6004912"/>
            <a:ext cx="1422357" cy="5688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0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1485" y="1464816"/>
            <a:ext cx="7929035" cy="4110361"/>
          </a:xfrm>
          <a:prstGeom prst="rect">
            <a:avLst/>
          </a:prstGeom>
        </p:spPr>
        <p:txBody>
          <a:bodyPr/>
          <a:lstStyle>
            <a:lvl2pPr marL="230188" indent="-95250">
              <a:defRPr/>
            </a:lvl2pPr>
            <a:lvl3pPr marL="346075" indent="-90488">
              <a:defRPr/>
            </a:lvl3pPr>
            <a:lvl4pPr marL="461963" indent="-90488">
              <a:defRPr/>
            </a:lvl4pPr>
            <a:lvl5pPr marL="568325" indent="-90488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750076"/>
            <a:ext cx="7772400" cy="1606594"/>
          </a:xfrm>
        </p:spPr>
        <p:txBody>
          <a:bodyPr anchor="t" anchorCtr="0">
            <a:spAutoFit/>
          </a:bodyPr>
          <a:lstStyle>
            <a:lvl1pPr algn="ctr"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75898" y="28050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5898" y="28050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975898" y="28050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4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41" y="2105019"/>
            <a:ext cx="2860717" cy="138499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86" y="1401421"/>
            <a:ext cx="3891065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spc="300">
                <a:solidFill>
                  <a:schemeClr val="tx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36885" y="3736848"/>
            <a:ext cx="3891065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spc="300">
                <a:solidFill>
                  <a:schemeClr val="tx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036885" y="2035767"/>
            <a:ext cx="1917192" cy="126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3pPr marL="0" indent="0">
              <a:buNone/>
              <a:defRPr sz="1100"/>
            </a:lvl3pPr>
            <a:lvl4pPr marL="0" indent="0">
              <a:buNone/>
              <a:defRPr sz="1100"/>
            </a:lvl4pPr>
            <a:lvl5pPr marL="0" indent="0"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036885" y="4376097"/>
            <a:ext cx="1917192" cy="126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3pPr marL="0" indent="0">
              <a:buNone/>
              <a:defRPr sz="1100"/>
            </a:lvl3pPr>
            <a:lvl4pPr marL="0" indent="0">
              <a:buNone/>
              <a:defRPr sz="1100"/>
            </a:lvl4pPr>
            <a:lvl5pPr marL="0" indent="0"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9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p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4" y="2016602"/>
            <a:ext cx="4120516" cy="1092607"/>
          </a:xfrm>
          <a:prstGeom prst="rect">
            <a:avLst/>
          </a:prstGeom>
        </p:spPr>
        <p:txBody>
          <a:bodyPr wrap="square"/>
          <a:lstStyle>
            <a:lvl1pPr indent="-91440">
              <a:defRPr sz="1100"/>
            </a:lvl1pPr>
            <a:lvl3pPr indent="-91440">
              <a:defRPr sz="1100"/>
            </a:lvl3pPr>
            <a:lvl4pPr indent="-91440">
              <a:defRPr sz="1100"/>
            </a:lvl4pPr>
            <a:lvl5pPr indent="-91440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869842" y="6584715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2"/>
          </p:nvPr>
        </p:nvSpPr>
        <p:spPr>
          <a:xfrm>
            <a:off x="5045011" y="2311429"/>
            <a:ext cx="3649662" cy="2393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9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485" y="1867190"/>
            <a:ext cx="3886200" cy="9848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  <a:lvl2pPr marL="320040" indent="0">
              <a:buFontTx/>
              <a:buNone/>
              <a:defRPr/>
            </a:lvl2pPr>
            <a:lvl3pPr marL="502920" indent="0">
              <a:buFontTx/>
              <a:buNone/>
              <a:defRPr/>
            </a:lvl3pPr>
            <a:lvl4pPr marL="777240" indent="0"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777855" y="1867190"/>
            <a:ext cx="3949585" cy="9848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  <a:lvl2pPr marL="320040" indent="0">
              <a:buFontTx/>
              <a:buNone/>
              <a:defRPr/>
            </a:lvl2pPr>
            <a:lvl3pPr marL="502920" indent="0">
              <a:buFontTx/>
              <a:buNone/>
              <a:defRPr/>
            </a:lvl3pPr>
            <a:lvl4pPr marL="777240" indent="0"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46620" y="1636358"/>
            <a:ext cx="3891065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300">
                <a:solidFill>
                  <a:schemeClr val="accent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777855" y="1636358"/>
            <a:ext cx="3891065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300">
                <a:solidFill>
                  <a:schemeClr val="accent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517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1"/>
          </p:nvPr>
        </p:nvSpPr>
        <p:spPr>
          <a:xfrm>
            <a:off x="450850" y="1447800"/>
            <a:ext cx="8147050" cy="180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78785" y="66139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78785" y="66139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3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28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15498"/>
          </a:xfrm>
        </p:spPr>
        <p:txBody>
          <a:bodyPr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6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41" y="2105019"/>
            <a:ext cx="2860717" cy="138499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86" y="1401421"/>
            <a:ext cx="3891065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spc="300">
                <a:solidFill>
                  <a:schemeClr val="tx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36885" y="3736848"/>
            <a:ext cx="3891065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spc="300">
                <a:solidFill>
                  <a:schemeClr val="tx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036884" y="2035767"/>
            <a:ext cx="3891067" cy="1703030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 2" panose="05020102010507070707" pitchFamily="18" charset="2"/>
              <a:buChar char="Ã"/>
              <a:defRPr sz="1100"/>
            </a:lvl1pPr>
            <a:lvl2pPr marL="230188" indent="-114300">
              <a:buFont typeface="Arial" panose="020B0604020202020204" pitchFamily="34" charset="0"/>
              <a:buChar char="•"/>
              <a:defRPr/>
            </a:lvl2pPr>
            <a:lvl3pPr marL="284163" indent="-109538">
              <a:buFont typeface="Arial" panose="020B0604020202020204" pitchFamily="34" charset="0"/>
              <a:buChar char="•"/>
              <a:defRPr sz="1100"/>
            </a:lvl3pPr>
            <a:lvl4pPr marL="346075" indent="-115888">
              <a:buFont typeface="Arial" panose="020B0604020202020204" pitchFamily="34" charset="0"/>
              <a:buChar char="•"/>
              <a:defRPr sz="1100"/>
            </a:lvl4pPr>
            <a:lvl5pPr marL="400050" indent="-115888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036885" y="4376097"/>
            <a:ext cx="3891066" cy="1703030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 2" panose="05020102010507070707" pitchFamily="18" charset="2"/>
              <a:buChar char="Ã"/>
              <a:defRPr sz="1100"/>
            </a:lvl1pPr>
            <a:lvl2pPr marL="230188" indent="-114300">
              <a:buFont typeface="Arial" panose="020B0604020202020204" pitchFamily="34" charset="0"/>
              <a:buChar char="•"/>
              <a:defRPr/>
            </a:lvl2pPr>
            <a:lvl3pPr marL="346075" indent="-115888">
              <a:buFont typeface="Arial" panose="020B0604020202020204" pitchFamily="34" charset="0"/>
              <a:buChar char="•"/>
              <a:defRPr sz="1100"/>
            </a:lvl3pPr>
            <a:lvl4pPr marL="461963" indent="-115888">
              <a:buFont typeface="Arial" panose="020B0604020202020204" pitchFamily="34" charset="0"/>
              <a:buChar char="•"/>
              <a:defRPr sz="1100"/>
            </a:lvl4pPr>
            <a:lvl5pPr marL="568325" indent="-109538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9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63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750076"/>
            <a:ext cx="7772400" cy="1606594"/>
          </a:xfrm>
        </p:spPr>
        <p:txBody>
          <a:bodyPr anchor="t" anchorCtr="0">
            <a:spAutoFit/>
          </a:bodyPr>
          <a:lstStyle>
            <a:lvl1pPr algn="ctr"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75898" y="28050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75898" y="28050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4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470" y="2001838"/>
            <a:ext cx="7772400" cy="1661993"/>
          </a:xfrm>
        </p:spPr>
        <p:txBody>
          <a:bodyPr anchor="t" anchorCtr="0">
            <a:sp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708" y="3663831"/>
            <a:ext cx="2612190" cy="3000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578708" y="6004912"/>
            <a:ext cx="1422357" cy="5688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300416" y="6004912"/>
            <a:ext cx="1422357" cy="5688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013886" y="6004912"/>
            <a:ext cx="1422357" cy="5688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6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470" y="2001838"/>
            <a:ext cx="7772400" cy="1661993"/>
          </a:xfrm>
        </p:spPr>
        <p:txBody>
          <a:bodyPr anchor="t" anchorCtr="0">
            <a:sp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708" y="3663831"/>
            <a:ext cx="2612190" cy="3000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84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1"/>
          </p:nvPr>
        </p:nvSpPr>
        <p:spPr>
          <a:xfrm>
            <a:off x="450850" y="1447800"/>
            <a:ext cx="8147050" cy="1803400"/>
          </a:xfrm>
          <a:prstGeom prst="rect">
            <a:avLst/>
          </a:prstGeom>
        </p:spPr>
        <p:txBody>
          <a:bodyPr lIns="0"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278785" y="66139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23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76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15498"/>
          </a:xfrm>
        </p:spPr>
        <p:txBody>
          <a:bodyPr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7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2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6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4" y="2016602"/>
            <a:ext cx="4120516" cy="1143903"/>
          </a:xfrm>
          <a:prstGeom prst="rect">
            <a:avLst/>
          </a:prstGeom>
        </p:spPr>
        <p:txBody>
          <a:bodyPr wrap="square"/>
          <a:lstStyle>
            <a:lvl1pPr marL="90488" indent="-90488">
              <a:defRPr sz="1100"/>
            </a:lvl1pPr>
            <a:lvl2pPr marL="168275" indent="90488">
              <a:defRPr/>
            </a:lvl2pPr>
            <a:lvl3pPr indent="-91440">
              <a:defRPr sz="1100"/>
            </a:lvl3pPr>
            <a:lvl4pPr indent="-91440">
              <a:defRPr sz="1100"/>
            </a:lvl4pPr>
            <a:lvl5pPr indent="-91440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869842" y="6584715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2"/>
          </p:nvPr>
        </p:nvSpPr>
        <p:spPr>
          <a:xfrm>
            <a:off x="5045011" y="2311429"/>
            <a:ext cx="3649662" cy="2393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2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750076"/>
            <a:ext cx="7772400" cy="1606594"/>
          </a:xfrm>
        </p:spPr>
        <p:txBody>
          <a:bodyPr anchor="t" anchorCtr="0">
            <a:spAutoFit/>
          </a:bodyPr>
          <a:lstStyle>
            <a:lvl1pPr algn="ctr"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975898" y="28050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94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470" y="2001838"/>
            <a:ext cx="7772400" cy="1661993"/>
          </a:xfrm>
        </p:spPr>
        <p:txBody>
          <a:bodyPr anchor="t" anchorCtr="0">
            <a:sp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708" y="3663831"/>
            <a:ext cx="2612190" cy="300082"/>
          </a:xfrm>
        </p:spPr>
        <p:txBody>
          <a:bodyPr>
            <a:spAutoFit/>
          </a:bodyPr>
          <a:lstStyle>
            <a:lvl1pPr marL="0" indent="0" algn="l"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578708" y="6004912"/>
            <a:ext cx="1422357" cy="56888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300416" y="6004912"/>
            <a:ext cx="1422357" cy="56888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013886" y="6004912"/>
            <a:ext cx="1422357" cy="56888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000" b="0" i="0">
                <a:latin typeface="Soleil Light" charset="0"/>
                <a:ea typeface="Soleil Light" charset="0"/>
                <a:cs typeface="Soleil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41" y="2105019"/>
            <a:ext cx="2860717" cy="138499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86" y="1401421"/>
            <a:ext cx="3891065" cy="323165"/>
          </a:xfrm>
        </p:spPr>
        <p:txBody>
          <a:bodyPr/>
          <a:lstStyle>
            <a:lvl1pPr marL="0" indent="0">
              <a:buNone/>
              <a:defRPr sz="1400" b="1" i="0" spc="300">
                <a:solidFill>
                  <a:schemeClr val="tx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36885" y="3736848"/>
            <a:ext cx="3891065" cy="323165"/>
          </a:xfrm>
        </p:spPr>
        <p:txBody>
          <a:bodyPr/>
          <a:lstStyle>
            <a:lvl1pPr marL="0" indent="0">
              <a:buNone/>
              <a:defRPr sz="1400" b="1" i="0" spc="300">
                <a:solidFill>
                  <a:schemeClr val="tx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036885" y="2035767"/>
            <a:ext cx="1917192" cy="1269578"/>
          </a:xfrm>
        </p:spPr>
        <p:txBody>
          <a:bodyPr/>
          <a:lstStyle>
            <a:lvl1pPr marL="0" indent="0">
              <a:buNone/>
              <a:defRPr sz="1100"/>
            </a:lvl1pPr>
            <a:lvl3pPr marL="0" indent="0">
              <a:buNone/>
              <a:defRPr sz="1100"/>
            </a:lvl3pPr>
            <a:lvl4pPr marL="0" indent="0">
              <a:buNone/>
              <a:defRPr sz="1100"/>
            </a:lvl4pPr>
            <a:lvl5pPr marL="0" indent="0"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036885" y="4376097"/>
            <a:ext cx="1917192" cy="1269578"/>
          </a:xfrm>
        </p:spPr>
        <p:txBody>
          <a:bodyPr/>
          <a:lstStyle>
            <a:lvl1pPr marL="0" indent="0">
              <a:buNone/>
              <a:defRPr sz="1100"/>
            </a:lvl1pPr>
            <a:lvl3pPr marL="0" indent="0">
              <a:buNone/>
              <a:defRPr sz="1100"/>
            </a:lvl3pPr>
            <a:lvl4pPr marL="0" indent="0">
              <a:buNone/>
              <a:defRPr sz="1100"/>
            </a:lvl4pPr>
            <a:lvl5pPr marL="0" indent="0"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p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4" y="2016602"/>
            <a:ext cx="4120516" cy="1092607"/>
          </a:xfrm>
        </p:spPr>
        <p:txBody>
          <a:bodyPr wrap="square"/>
          <a:lstStyle>
            <a:lvl1pPr indent="-91440">
              <a:defRPr sz="1100"/>
            </a:lvl1pPr>
            <a:lvl3pPr indent="-91440">
              <a:defRPr sz="1100"/>
            </a:lvl3pPr>
            <a:lvl4pPr indent="-91440">
              <a:defRPr sz="1100"/>
            </a:lvl4pPr>
            <a:lvl5pPr indent="-91440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869842" y="6584715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2"/>
          </p:nvPr>
        </p:nvSpPr>
        <p:spPr>
          <a:xfrm>
            <a:off x="5045011" y="2311429"/>
            <a:ext cx="3649662" cy="23939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485" y="1867190"/>
            <a:ext cx="3886200" cy="984885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 marL="320040" indent="0">
              <a:buFontTx/>
              <a:buNone/>
              <a:defRPr/>
            </a:lvl2pPr>
            <a:lvl3pPr marL="502920" indent="0">
              <a:buFontTx/>
              <a:buNone/>
              <a:defRPr/>
            </a:lvl3pPr>
            <a:lvl4pPr marL="777240" indent="0"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777855" y="1867190"/>
            <a:ext cx="3949585" cy="984885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 marL="320040" indent="0">
              <a:buFontTx/>
              <a:buNone/>
              <a:defRPr/>
            </a:lvl2pPr>
            <a:lvl3pPr marL="502920" indent="0">
              <a:buFontTx/>
              <a:buNone/>
              <a:defRPr/>
            </a:lvl3pPr>
            <a:lvl4pPr marL="777240" indent="0"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46620" y="1636358"/>
            <a:ext cx="3891065" cy="230832"/>
          </a:xfrm>
        </p:spPr>
        <p:txBody>
          <a:bodyPr/>
          <a:lstStyle>
            <a:lvl1pPr marL="0" indent="0">
              <a:buNone/>
              <a:defRPr sz="1000" b="1" i="0" spc="300">
                <a:solidFill>
                  <a:schemeClr val="accent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777855" y="1636358"/>
            <a:ext cx="3891065" cy="230832"/>
          </a:xfrm>
        </p:spPr>
        <p:txBody>
          <a:bodyPr/>
          <a:lstStyle>
            <a:lvl1pPr marL="0" indent="0">
              <a:buNone/>
              <a:defRPr sz="1000" b="1" i="0" spc="300">
                <a:solidFill>
                  <a:schemeClr val="accent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1"/>
          </p:nvPr>
        </p:nvSpPr>
        <p:spPr>
          <a:xfrm>
            <a:off x="450850" y="1447800"/>
            <a:ext cx="8147050" cy="1803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278785" y="66139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15498"/>
          </a:xfrm>
        </p:spPr>
        <p:txBody>
          <a:bodyPr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485" y="1867190"/>
            <a:ext cx="3886200" cy="9848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  <a:lvl2pPr marL="320040" indent="0">
              <a:buFontTx/>
              <a:buNone/>
              <a:defRPr sz="900"/>
            </a:lvl2pPr>
            <a:lvl3pPr marL="502920" indent="0">
              <a:buFontTx/>
              <a:buNone/>
              <a:defRPr sz="900"/>
            </a:lvl3pPr>
            <a:lvl4pPr marL="777240" indent="0">
              <a:buFontTx/>
              <a:buNone/>
              <a:defRPr sz="9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777855" y="1867190"/>
            <a:ext cx="3949585" cy="9848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  <a:lvl2pPr marL="320040" indent="0">
              <a:buFontTx/>
              <a:buNone/>
              <a:defRPr sz="900"/>
            </a:lvl2pPr>
            <a:lvl3pPr marL="502920" indent="0">
              <a:buFontTx/>
              <a:buNone/>
              <a:defRPr sz="900"/>
            </a:lvl3pPr>
            <a:lvl4pPr marL="777240" indent="0">
              <a:buFontTx/>
              <a:buNone/>
              <a:defRPr sz="9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46620" y="1636358"/>
            <a:ext cx="3891065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300">
                <a:solidFill>
                  <a:schemeClr val="accent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777855" y="1636358"/>
            <a:ext cx="3891065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300">
                <a:solidFill>
                  <a:schemeClr val="accent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24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750076"/>
            <a:ext cx="7772400" cy="1606594"/>
          </a:xfrm>
        </p:spPr>
        <p:txBody>
          <a:bodyPr anchor="t" anchorCtr="0">
            <a:spAutoFit/>
          </a:bodyPr>
          <a:lstStyle>
            <a:lvl1pPr algn="ctr"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975898" y="28050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1"/>
          </p:nvPr>
        </p:nvSpPr>
        <p:spPr>
          <a:xfrm>
            <a:off x="450850" y="1447800"/>
            <a:ext cx="8147050" cy="180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8785" y="66139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78785" y="66139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Soleil" charset="0"/>
              <a:ea typeface="Soleil" charset="0"/>
              <a:cs typeface="Sole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3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850" y="1447800"/>
            <a:ext cx="8147050" cy="180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15498"/>
          </a:xfrm>
        </p:spPr>
        <p:txBody>
          <a:bodyPr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9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4958" y="3200207"/>
            <a:ext cx="7772400" cy="484748"/>
          </a:xfrm>
        </p:spPr>
        <p:txBody>
          <a:bodyPr anchor="t" anchorCtr="0">
            <a:sp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9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1485" y="6555025"/>
            <a:ext cx="1273105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Soleil" charset="0"/>
                <a:ea typeface="Soleil" charset="0"/>
                <a:cs typeface="Soleil" charset="0"/>
              </a:rPr>
              <a:t>© PFM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259285" y="65557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5F1538-3331-E648-B801-7E18C85EB11D}" type="slidenum">
              <a:rPr lang="en-US" sz="1000" smtClean="0">
                <a:latin typeface="Soleil" charset="0"/>
                <a:ea typeface="Soleil" charset="0"/>
                <a:cs typeface="Soleil" charset="0"/>
              </a:rPr>
              <a:pPr algn="r"/>
              <a:t>‹#›</a:t>
            </a:fld>
            <a:endParaRPr lang="en-US" sz="1000" dirty="0">
              <a:latin typeface="Soleil" charset="0"/>
              <a:ea typeface="Soleil" charset="0"/>
              <a:cs typeface="Solei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85" y="6555025"/>
            <a:ext cx="1273105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Soleil" charset="0"/>
                <a:ea typeface="Soleil" charset="0"/>
                <a:cs typeface="Soleil" charset="0"/>
              </a:rPr>
              <a:t>© PFM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259285" y="65557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5F1538-3331-E648-B801-7E18C85EB11D}" type="slidenum">
              <a:rPr lang="en-US" sz="1000" smtClean="0">
                <a:latin typeface="Soleil" charset="0"/>
                <a:ea typeface="Soleil" charset="0"/>
                <a:cs typeface="Soleil" charset="0"/>
              </a:rPr>
              <a:pPr algn="r"/>
              <a:t>‹#›</a:t>
            </a:fld>
            <a:endParaRPr lang="en-US" sz="1000" dirty="0">
              <a:latin typeface="Soleil" charset="0"/>
              <a:ea typeface="Soleil" charset="0"/>
              <a:cs typeface="Solei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485" y="6555025"/>
            <a:ext cx="1273105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Soleil" charset="0"/>
                <a:ea typeface="Soleil" charset="0"/>
                <a:cs typeface="Soleil" charset="0"/>
              </a:rPr>
              <a:t>© PFM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259285" y="65557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5F1538-3331-E648-B801-7E18C85EB11D}" type="slidenum">
              <a:rPr lang="en-US" sz="1000" smtClean="0">
                <a:latin typeface="Soleil" charset="0"/>
                <a:ea typeface="Soleil" charset="0"/>
                <a:cs typeface="Soleil" charset="0"/>
              </a:rPr>
              <a:pPr algn="r"/>
              <a:t>‹#›</a:t>
            </a:fld>
            <a:endParaRPr lang="en-US" sz="1000" dirty="0">
              <a:latin typeface="Soleil" charset="0"/>
              <a:ea typeface="Soleil" charset="0"/>
              <a:cs typeface="Solei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1485" y="1825625"/>
            <a:ext cx="806386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661" r:id="rId32"/>
    <p:sldLayoutId id="2147483663" r:id="rId33"/>
    <p:sldLayoutId id="2147483662" r:id="rId34"/>
    <p:sldLayoutId id="2147483664" r:id="rId35"/>
    <p:sldLayoutId id="2147483666" r:id="rId36"/>
    <p:sldLayoutId id="2147483670" r:id="rId37"/>
    <p:sldLayoutId id="2147483672" r:id="rId38"/>
    <p:sldLayoutId id="2147483673" r:id="rId39"/>
    <p:sldLayoutId id="2147483674" r:id="rId40"/>
    <p:sldLayoutId id="2147483667" r:id="rId4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chemeClr val="tx2"/>
          </a:solidFill>
          <a:latin typeface="Soleil" charset="0"/>
          <a:ea typeface="Soleil" charset="0"/>
          <a:cs typeface="Soleil" charset="0"/>
        </a:defRPr>
      </a:lvl1pPr>
    </p:titleStyle>
    <p:bodyStyle>
      <a:lvl1pPr marL="168275" indent="-168275" algn="l" defTabSz="914400" rtl="0" eaLnBrk="1" latinLnBrk="0" hangingPunct="1">
        <a:lnSpc>
          <a:spcPct val="150000"/>
        </a:lnSpc>
        <a:spcBef>
          <a:spcPts val="400"/>
        </a:spcBef>
        <a:buClr>
          <a:schemeClr val="accent2"/>
        </a:buClr>
        <a:buFont typeface="Wingdings 2" panose="05020102010507070707" pitchFamily="18" charset="2"/>
        <a:buChar char="Ã"/>
        <a:defRPr sz="1100" kern="1200">
          <a:solidFill>
            <a:schemeClr val="tx2"/>
          </a:solidFill>
          <a:latin typeface="Soleil" charset="0"/>
          <a:ea typeface="Soleil" charset="0"/>
          <a:cs typeface="Soleil" charset="0"/>
        </a:defRPr>
      </a:lvl1pPr>
      <a:lvl2pPr marL="230188" indent="-95250" algn="l" defTabSz="914400" rtl="0" eaLnBrk="1" latinLnBrk="0" hangingPunct="1">
        <a:lnSpc>
          <a:spcPct val="150000"/>
        </a:lnSpc>
        <a:spcBef>
          <a:spcPts val="2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Soleil" charset="0"/>
          <a:ea typeface="Soleil" charset="0"/>
          <a:cs typeface="Soleil" charset="0"/>
        </a:defRPr>
      </a:lvl2pPr>
      <a:lvl3pPr marL="346075" indent="-90488" algn="l" defTabSz="914400" rtl="0" eaLnBrk="1" latinLnBrk="0" hangingPunct="1">
        <a:lnSpc>
          <a:spcPct val="15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Soleil" charset="0"/>
          <a:ea typeface="Soleil" charset="0"/>
          <a:cs typeface="Soleil" charset="0"/>
        </a:defRPr>
      </a:lvl3pPr>
      <a:lvl4pPr marL="514350" indent="-90488" algn="l" defTabSz="914400" rtl="0" eaLnBrk="1" latinLnBrk="0" hangingPunct="1">
        <a:lnSpc>
          <a:spcPct val="15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Soleil" charset="0"/>
          <a:ea typeface="Soleil" charset="0"/>
          <a:cs typeface="Soleil" charset="0"/>
        </a:defRPr>
      </a:lvl4pPr>
      <a:lvl5pPr marL="630238" indent="-90488" algn="l" defTabSz="914400" rtl="0" eaLnBrk="1" latinLnBrk="0" hangingPunct="1">
        <a:lnSpc>
          <a:spcPct val="15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Soleil" charset="0"/>
          <a:ea typeface="Soleil" charset="0"/>
          <a:cs typeface="Solei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708" y="2205254"/>
            <a:ext cx="8314921" cy="119109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Knox County, TN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Debt Capacity Analysis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708" y="3663831"/>
            <a:ext cx="2032412" cy="74379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19, 2019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78708" y="6004912"/>
            <a:ext cx="1056379" cy="307777"/>
          </a:xfrm>
        </p:spPr>
        <p:txBody>
          <a:bodyPr/>
          <a:lstStyle/>
          <a:p>
            <a:r>
              <a:rPr lang="en-US" dirty="0" smtClean="0"/>
              <a:t>PFM Financial Advisors LLC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300416" y="6004912"/>
            <a:ext cx="1245424" cy="564257"/>
          </a:xfrm>
        </p:spPr>
        <p:txBody>
          <a:bodyPr/>
          <a:lstStyle/>
          <a:p>
            <a:r>
              <a:rPr lang="en-US" dirty="0" smtClean="0"/>
              <a:t>530 Oak Court Drive</a:t>
            </a:r>
          </a:p>
          <a:p>
            <a:r>
              <a:rPr lang="en-US" dirty="0" smtClean="0"/>
              <a:t>Suite 160</a:t>
            </a:r>
          </a:p>
          <a:p>
            <a:r>
              <a:rPr lang="en-US" dirty="0" smtClean="0"/>
              <a:t>Memphis, TN 38117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13886" y="6004912"/>
            <a:ext cx="1097376" cy="359073"/>
          </a:xfrm>
        </p:spPr>
        <p:txBody>
          <a:bodyPr/>
          <a:lstStyle/>
          <a:p>
            <a:r>
              <a:rPr lang="en-US" dirty="0" smtClean="0"/>
              <a:t>(901) 682-8356</a:t>
            </a:r>
          </a:p>
          <a:p>
            <a:r>
              <a:rPr lang="en-US" b="1" dirty="0" err="1" smtClean="0"/>
              <a:t>pfm.com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81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492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 Capacity*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(Moody’s at Aa1 and S&amp;P at AA+)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3059" y="1399786"/>
            <a:ext cx="5023341" cy="50674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90488" indent="-90488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Wingdings 2" panose="05020102010507070707" pitchFamily="18" charset="2"/>
              <a:buChar char="Ã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1pPr>
            <a:lvl2pPr marL="168275" indent="90488" algn="l" defTabSz="914400" rtl="0" eaLnBrk="1" latinLnBrk="0" hangingPunct="1">
              <a:lnSpc>
                <a:spcPct val="150000"/>
              </a:lnSpc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2pPr>
            <a:lvl3pPr marL="346075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3pPr>
            <a:lvl4pPr marL="514350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4pPr>
            <a:lvl5pPr marL="630238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PFM’s Credit Calculator and rating methodologies (Moody’s and S&amp;P), PFM estimated how much additional debt could be issued and how much fund balance can be used before negatively impacting the County’s credit rating</a:t>
            </a:r>
          </a:p>
          <a:p>
            <a:pPr marL="287338" lvl="1" indent="169863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Credit Calculator does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take into consideration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affordability, nor any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budgetary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changes, like additional revenues sources (i.e. property tax increase),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would be necessary in order to support the additional debt service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costs.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credit perspective, issuing the additional debt as part of the FY 2019 Capital Improvement Plan, would not negatively impact the County’s credit rating.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072" y="1488682"/>
            <a:ext cx="3200400" cy="104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072" y="2819420"/>
            <a:ext cx="3200400" cy="14944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2915" y="6467234"/>
            <a:ext cx="578527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i="1" dirty="0" smtClean="0">
                <a:latin typeface="Arial" panose="020B0604020202020204" pitchFamily="34" charset="0"/>
                <a:ea typeface="Soleil" charset="0"/>
                <a:cs typeface="Arial" panose="020B0604020202020204" pitchFamily="34" charset="0"/>
              </a:rPr>
              <a:t>*Note: Credit capacity estimates are based on quantitative metrics only and do not include qualitative metrics or below the line adjustments made by rating agencies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998" y="5175460"/>
            <a:ext cx="8180943" cy="7709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15888" indent="-115888">
              <a:lnSpc>
                <a:spcPts val="2000"/>
              </a:lnSpc>
              <a:spcAft>
                <a:spcPts val="1200"/>
              </a:spcAft>
              <a:buClr>
                <a:schemeClr val="accent2"/>
              </a:buClr>
              <a:buFont typeface="Wingdings 2" panose="05020102010507070707" pitchFamily="18" charset="2"/>
              <a:buChar char="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County has a General Fund Unassigned </a:t>
            </a:r>
            <a:r>
              <a:rPr lang="en-US" sz="1400" dirty="0" smtClean="0">
                <a:latin typeface="Arial" panose="020B0604020202020204" pitchFamily="34" charset="0"/>
                <a:ea typeface="Soleil" charset="0"/>
                <a:cs typeface="Arial" panose="020B0604020202020204" pitchFamily="34" charset="0"/>
              </a:rPr>
              <a:t>Fund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Balance policy to maintain 25% of expenditures/transfers. Any use of Unassigned Fund Balance should be limited for one-time, non-reoccurring expenditures to avoid credit concerns.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anose="020B0604020202020204" pitchFamily="34" charset="0"/>
              <a:ea typeface="Solei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1958"/>
            <a:ext cx="7772400" cy="80329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5622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5" y="1332513"/>
            <a:ext cx="8336916" cy="1177605"/>
          </a:xfrm>
        </p:spPr>
        <p:txBody>
          <a:bodyPr wrap="square">
            <a:noAutofit/>
          </a:bodyPr>
          <a:lstStyle/>
          <a:p>
            <a:pPr marL="230188" indent="-171450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evaluated the County’s debt capacity by considering its existing resources, mainly the General Fund and Debt Service Fund balances.</a:t>
            </a:r>
          </a:p>
          <a:p>
            <a:pPr marL="230188" indent="-171450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major factors to consider when analyzing debt capacity are: affordability and credit capacity.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5622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Overview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730" y="6261295"/>
            <a:ext cx="6602540" cy="390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" y="1006088"/>
            <a:ext cx="7675529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492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Bonded Debt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5" y="1444714"/>
            <a:ext cx="8336916" cy="775972"/>
          </a:xfrm>
        </p:spPr>
        <p:txBody>
          <a:bodyPr wrap="square">
            <a:noAutofit/>
          </a:bodyPr>
          <a:lstStyle/>
          <a:p>
            <a:pPr marL="230188" indent="-171450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current debt structure, the County will retire approximately 59% of its debt within the next 10 years.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06432"/>
              </p:ext>
            </p:extLst>
          </p:nvPr>
        </p:nvGraphicFramePr>
        <p:xfrm>
          <a:off x="1201271" y="2299002"/>
          <a:ext cx="6487838" cy="3958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4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56224"/>
          </a:xfrm>
        </p:spPr>
        <p:txBody>
          <a:bodyPr/>
          <a:lstStyle/>
          <a:p>
            <a:r>
              <a:rPr lang="en-US" dirty="0" smtClean="0"/>
              <a:t>Debt Overview – </a:t>
            </a:r>
            <a:r>
              <a:rPr lang="en-US" i="1" dirty="0" smtClean="0"/>
              <a:t>Refunding Opportunities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0850" y="1447799"/>
            <a:ext cx="8147050" cy="1411941"/>
          </a:xfrm>
        </p:spPr>
        <p:txBody>
          <a:bodyPr>
            <a:normAutofit/>
          </a:bodyPr>
          <a:lstStyle/>
          <a:p>
            <a:pPr marL="169863" indent="-169863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tax reform eliminated the ability to refinance debt  before the call date and maintain the tax-exempt interest rates.</a:t>
            </a:r>
          </a:p>
          <a:p>
            <a:pPr marL="169863" indent="-169863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America Bonds (BABs) can be refunded before the call date with tax-exempt interest rates.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272" y="4840940"/>
            <a:ext cx="6875929" cy="2958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i="1" dirty="0" smtClean="0">
                <a:latin typeface="Arial" panose="020B0604020202020204" pitchFamily="34" charset="0"/>
                <a:ea typeface="Soleil" charset="0"/>
                <a:cs typeface="Arial" panose="020B0604020202020204" pitchFamily="34" charset="0"/>
              </a:rPr>
              <a:t>Refunding Opportunities based on current market rates as of February 12, 2019.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72" y="2769094"/>
            <a:ext cx="7363126" cy="19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492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Debt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176334"/>
              </p:ext>
            </p:extLst>
          </p:nvPr>
        </p:nvGraphicFramePr>
        <p:xfrm>
          <a:off x="451485" y="3282412"/>
          <a:ext cx="8518979" cy="147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179"/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23,015,000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22,615,000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20,795,000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20,615,000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20,100,000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Projects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12,400,000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7,400,000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376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35,415,000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30,015,000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30,795,000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30,615,000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30,100,000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1485" y="1391828"/>
            <a:ext cx="8336916" cy="175414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90488" indent="-90488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Wingdings 2" panose="05020102010507070707" pitchFamily="18" charset="2"/>
              <a:buChar char="Ã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1pPr>
            <a:lvl2pPr marL="168275" indent="90488" algn="l" defTabSz="914400" rtl="0" eaLnBrk="1" latinLnBrk="0" hangingPunct="1">
              <a:lnSpc>
                <a:spcPct val="150000"/>
              </a:lnSpc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2pPr>
            <a:lvl3pPr marL="346075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3pPr>
            <a:lvl4pPr marL="514350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4pPr>
            <a:lvl5pPr marL="630238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171450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used the following assumptions when structuring proposed debt issuances:</a:t>
            </a:r>
          </a:p>
          <a:p>
            <a:pPr marL="690563" lvl="1" indent="-171450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debt service</a:t>
            </a:r>
          </a:p>
          <a:p>
            <a:pPr marL="690563" lvl="1" indent="-171450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 amortization</a:t>
            </a:r>
          </a:p>
          <a:p>
            <a:pPr marL="690563" lvl="1" indent="-171450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rate of 5%</a:t>
            </a:r>
          </a:p>
          <a:p>
            <a:pPr marL="690563" lvl="1" indent="-171450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Amounts are based on the FY 2019 adopted Capital Improvement Plan</a:t>
            </a:r>
          </a:p>
          <a:p>
            <a:pPr marL="307975" lvl="1" indent="-171450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492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&amp; Proposed Debt Service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781388"/>
              </p:ext>
            </p:extLst>
          </p:nvPr>
        </p:nvGraphicFramePr>
        <p:xfrm>
          <a:off x="304800" y="1403350"/>
          <a:ext cx="8588187" cy="441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61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492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Resources – General Fund Affordability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3514" y="1375006"/>
            <a:ext cx="3750399" cy="161920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90488" indent="-90488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Wingdings 2" panose="05020102010507070707" pitchFamily="18" charset="2"/>
              <a:buChar char="Ã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1pPr>
            <a:lvl2pPr marL="168275" indent="90488" algn="l" defTabSz="914400" rtl="0" eaLnBrk="1" latinLnBrk="0" hangingPunct="1">
              <a:lnSpc>
                <a:spcPct val="150000"/>
              </a:lnSpc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2pPr>
            <a:lvl3pPr marL="346075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3pPr>
            <a:lvl4pPr marL="514350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4pPr>
            <a:lvl5pPr marL="630238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171450">
              <a:lnSpc>
                <a:spcPts val="24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evaluated the feasibility of using resources from the County’s General Fund by projecting revenues and expenditures based on the growth rates shown here.</a:t>
            </a:r>
          </a:p>
          <a:p>
            <a:pPr marL="136525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1011"/>
              </p:ext>
            </p:extLst>
          </p:nvPr>
        </p:nvGraphicFramePr>
        <p:xfrm>
          <a:off x="4285071" y="1403641"/>
          <a:ext cx="4510586" cy="1702185"/>
        </p:xfrm>
        <a:graphic>
          <a:graphicData uri="http://schemas.openxmlformats.org/drawingml/2006/table">
            <a:tbl>
              <a:tblPr/>
              <a:tblGrid>
                <a:gridCol w="132232"/>
                <a:gridCol w="2350794"/>
                <a:gridCol w="1895328"/>
                <a:gridCol w="132232"/>
              </a:tblGrid>
              <a:tr h="250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Fund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A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Rates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A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Taxes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A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A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Option Sales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Other Revenues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Fund Expenditures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5A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Rates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5A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Financing Uses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A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year Average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A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Other Expenses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7B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1484" y="3711503"/>
            <a:ext cx="3652429" cy="194906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90488" indent="-90488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Wingdings 2" panose="05020102010507070707" pitchFamily="18" charset="2"/>
              <a:buChar char="Ã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1pPr>
            <a:lvl2pPr marL="168275" indent="90488" algn="l" defTabSz="914400" rtl="0" eaLnBrk="1" latinLnBrk="0" hangingPunct="1">
              <a:lnSpc>
                <a:spcPct val="150000"/>
              </a:lnSpc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2pPr>
            <a:lvl3pPr marL="346075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3pPr>
            <a:lvl4pPr marL="514350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4pPr>
            <a:lvl5pPr marL="630238" indent="-9144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Soleil" charset="0"/>
                <a:ea typeface="Soleil" charset="0"/>
                <a:cs typeface="Solei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171450">
              <a:lnSpc>
                <a:spcPts val="24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this analysis and expectation to maintain the current fund balance level going forward, the General Fund is limited in its ability to support new General Obligation Debt.</a:t>
            </a:r>
          </a:p>
          <a:p>
            <a:pPr marL="136525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64" y="3646191"/>
            <a:ext cx="4578493" cy="28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492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Resources – Debt Service Fund Affordability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1483" y="1456350"/>
            <a:ext cx="7886701" cy="2362615"/>
          </a:xfrm>
        </p:spPr>
        <p:txBody>
          <a:bodyPr wrap="square">
            <a:noAutofit/>
          </a:bodyPr>
          <a:lstStyle/>
          <a:p>
            <a:pPr marL="230188" indent="-171450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Debt Service Fund,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taxes and other local revenues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projected to grow at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1.0-1.5%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expected debt service costs were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used.</a:t>
            </a:r>
          </a:p>
          <a:p>
            <a:pPr marL="230188" indent="-171450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bond issuances in FY 2019 – 2023 were included, with similar bond issue estimates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FY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2030.</a:t>
            </a:r>
          </a:p>
          <a:p>
            <a:pPr marL="230188" indent="-171450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estimated that approximately $1.500M of projected fund balance could be leveraged to support an additional $18.645M of general obligation debt.</a:t>
            </a:r>
          </a:p>
          <a:p>
            <a:pPr marL="398463" lvl="3" indent="-17145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3" y="3581398"/>
            <a:ext cx="4066088" cy="2721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71" y="3581399"/>
            <a:ext cx="4334218" cy="27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rmantown Debt Capacity Update FAC Meeting 2.3.2017 V2">
  <a:themeElements>
    <a:clrScheme name="PFM Branding Colors">
      <a:dk1>
        <a:srgbClr val="000000"/>
      </a:dk1>
      <a:lt1>
        <a:srgbClr val="FFFFFF"/>
      </a:lt1>
      <a:dk2>
        <a:srgbClr val="373637"/>
      </a:dk2>
      <a:lt2>
        <a:srgbClr val="FFFFFF"/>
      </a:lt2>
      <a:accent1>
        <a:srgbClr val="C7B8A4"/>
      </a:accent1>
      <a:accent2>
        <a:srgbClr val="3E6BB3"/>
      </a:accent2>
      <a:accent3>
        <a:srgbClr val="FFD051"/>
      </a:accent3>
      <a:accent4>
        <a:srgbClr val="F49B48"/>
      </a:accent4>
      <a:accent5>
        <a:srgbClr val="E97162"/>
      </a:accent5>
      <a:accent6>
        <a:srgbClr val="4BB370"/>
      </a:accent6>
      <a:hlink>
        <a:srgbClr val="3E6BB3"/>
      </a:hlink>
      <a:folHlink>
        <a:srgbClr val="878587"/>
      </a:folHlink>
    </a:clrScheme>
    <a:fontScheme name="New Branding">
      <a:majorFont>
        <a:latin typeface="Soleil"/>
        <a:ea typeface=""/>
        <a:cs typeface=""/>
      </a:majorFont>
      <a:minorFont>
        <a:latin typeface="Solei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000" dirty="0" smtClean="0">
            <a:latin typeface="Soleil" charset="0"/>
            <a:ea typeface="Soleil" charset="0"/>
            <a:cs typeface="Solei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town Debt Capacity Update FAC Meeting 2.3.2017 V2" id="{E23DDFB1-887A-4169-AB3D-7E65FBB1A78D}" vid="{D89234F1-AFC9-4489-B14D-09FF9AEE4CC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2D656781EF174CA479C139404E933E" ma:contentTypeVersion="1" ma:contentTypeDescription="Create a new document." ma:contentTypeScope="" ma:versionID="7144acd07542e0967fcc0159a8aef607">
  <xsd:schema xmlns:xsd="http://www.w3.org/2001/XMLSchema" xmlns:xs="http://www.w3.org/2001/XMLSchema" xmlns:p="http://schemas.microsoft.com/office/2006/metadata/properties" xmlns:ns2="66cb19c1-d5a3-43f0-93c4-bcf3cb91ad31" targetNamespace="http://schemas.microsoft.com/office/2006/metadata/properties" ma:root="true" ma:fieldsID="ed4217409d4cde7d81a8d94443f12e57" ns2:_="">
    <xsd:import namespace="66cb19c1-d5a3-43f0-93c4-bcf3cb91ad31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b19c1-d5a3-43f0-93c4-bcf3cb91ad31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66cb19c1-d5a3-43f0-93c4-bcf3cb91ad31" xsi:nil="true"/>
  </documentManagement>
</p:properties>
</file>

<file path=customXml/itemProps1.xml><?xml version="1.0" encoding="utf-8"?>
<ds:datastoreItem xmlns:ds="http://schemas.openxmlformats.org/officeDocument/2006/customXml" ds:itemID="{E4846B30-0BB7-4D58-8BBB-2512CEDC19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cb19c1-d5a3-43f0-93c4-bcf3cb91a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E99D65-AB9E-4CE9-B2D4-64DD96B13513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70B96228-3F35-4625-9A86-5EF85ABEDD2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DEE8FF8-DFBC-4EE8-98C4-663284DF072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66cb19c1-d5a3-43f0-93c4-bcf3cb91ad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Germantown Debt Capacity Update FAC Meeting 2.3.2017 V2</Template>
  <TotalTime>815</TotalTime>
  <Words>590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Soleil</vt:lpstr>
      <vt:lpstr>Soleil ExtraBold</vt:lpstr>
      <vt:lpstr>Soleil Light</vt:lpstr>
      <vt:lpstr>Wingdings 2</vt:lpstr>
      <vt:lpstr>Germantown Debt Capacity Update FAC Meeting 2.3.2017 V2</vt:lpstr>
      <vt:lpstr>Knox County, TN Debt Capacity Analysis</vt:lpstr>
      <vt:lpstr>Overview</vt:lpstr>
      <vt:lpstr>Debt Overview</vt:lpstr>
      <vt:lpstr>Existing Bonded Debt</vt:lpstr>
      <vt:lpstr>Debt Overview – Refunding Opportunities</vt:lpstr>
      <vt:lpstr>Proposed Debt</vt:lpstr>
      <vt:lpstr>Existing &amp; Proposed Debt Service</vt:lpstr>
      <vt:lpstr>Existing Resources – General Fund Affordability</vt:lpstr>
      <vt:lpstr>Existing Resources – Debt Service Fund Affordability</vt:lpstr>
      <vt:lpstr>Credit Capacity* (Moody’s at Aa1 and S&amp;P at AA+)</vt:lpstr>
      <vt:lpstr>Thank You</vt:lpstr>
    </vt:vector>
  </TitlesOfParts>
  <Company>PFM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Germantown Debt Management Policy Capacity Analysis</dc:title>
  <dc:creator>Nick Yatsula</dc:creator>
  <cp:lastModifiedBy>Marcie Porter</cp:lastModifiedBy>
  <cp:revision>46</cp:revision>
  <dcterms:created xsi:type="dcterms:W3CDTF">2017-02-03T22:56:44Z</dcterms:created>
  <dcterms:modified xsi:type="dcterms:W3CDTF">2019-02-14T20:17:59Z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0x010100372D656781EF174CA479C139404E933E</vt:lpwstr>
  </property>
</Properties>
</file>