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3"/>
  </p:notesMasterIdLst>
  <p:sldIdLst>
    <p:sldId id="257" r:id="rId2"/>
    <p:sldId id="535" r:id="rId3"/>
    <p:sldId id="646" r:id="rId4"/>
    <p:sldId id="264" r:id="rId5"/>
    <p:sldId id="521" r:id="rId6"/>
    <p:sldId id="537" r:id="rId7"/>
    <p:sldId id="608" r:id="rId8"/>
    <p:sldId id="522" r:id="rId9"/>
    <p:sldId id="523" r:id="rId10"/>
    <p:sldId id="515" r:id="rId11"/>
    <p:sldId id="524" r:id="rId12"/>
    <p:sldId id="592" r:id="rId13"/>
    <p:sldId id="530" r:id="rId14"/>
    <p:sldId id="531" r:id="rId15"/>
    <p:sldId id="533" r:id="rId16"/>
    <p:sldId id="534" r:id="rId17"/>
    <p:sldId id="274" r:id="rId18"/>
    <p:sldId id="541" r:id="rId19"/>
    <p:sldId id="288" r:id="rId20"/>
    <p:sldId id="611" r:id="rId21"/>
    <p:sldId id="424" r:id="rId22"/>
    <p:sldId id="425" r:id="rId23"/>
    <p:sldId id="426" r:id="rId24"/>
    <p:sldId id="431" r:id="rId25"/>
    <p:sldId id="430" r:id="rId26"/>
    <p:sldId id="429" r:id="rId27"/>
    <p:sldId id="645" r:id="rId28"/>
    <p:sldId id="434" r:id="rId29"/>
    <p:sldId id="648" r:id="rId30"/>
    <p:sldId id="460" r:id="rId31"/>
    <p:sldId id="516" r:id="rId32"/>
    <p:sldId id="517" r:id="rId33"/>
    <p:sldId id="432" r:id="rId34"/>
    <p:sldId id="456" r:id="rId35"/>
    <p:sldId id="457" r:id="rId36"/>
    <p:sldId id="612" r:id="rId37"/>
    <p:sldId id="613" r:id="rId38"/>
    <p:sldId id="614" r:id="rId39"/>
    <p:sldId id="618" r:id="rId40"/>
    <p:sldId id="309" r:id="rId41"/>
    <p:sldId id="437" r:id="rId42"/>
    <p:sldId id="547" r:id="rId43"/>
    <p:sldId id="548" r:id="rId44"/>
    <p:sldId id="439" r:id="rId45"/>
    <p:sldId id="440" r:id="rId46"/>
    <p:sldId id="441" r:id="rId47"/>
    <p:sldId id="438" r:id="rId48"/>
    <p:sldId id="622" r:id="rId49"/>
    <p:sldId id="320" r:id="rId50"/>
    <p:sldId id="442" r:id="rId51"/>
    <p:sldId id="551" r:id="rId52"/>
    <p:sldId id="443" r:id="rId53"/>
    <p:sldId id="623" r:id="rId54"/>
    <p:sldId id="624" r:id="rId55"/>
    <p:sldId id="580" r:id="rId56"/>
    <p:sldId id="625" r:id="rId57"/>
    <p:sldId id="448" r:id="rId58"/>
    <p:sldId id="606" r:id="rId59"/>
    <p:sldId id="450" r:id="rId60"/>
    <p:sldId id="581" r:id="rId61"/>
    <p:sldId id="451" r:id="rId62"/>
    <p:sldId id="452" r:id="rId63"/>
    <p:sldId id="628" r:id="rId64"/>
    <p:sldId id="329" r:id="rId65"/>
    <p:sldId id="461" r:id="rId66"/>
    <p:sldId id="462" r:id="rId67"/>
    <p:sldId id="463" r:id="rId68"/>
    <p:sldId id="464" r:id="rId69"/>
    <p:sldId id="465" r:id="rId70"/>
    <p:sldId id="467" r:id="rId71"/>
    <p:sldId id="468" r:id="rId72"/>
    <p:sldId id="469" r:id="rId73"/>
    <p:sldId id="470" r:id="rId74"/>
    <p:sldId id="471" r:id="rId75"/>
    <p:sldId id="472" r:id="rId76"/>
    <p:sldId id="473" r:id="rId77"/>
    <p:sldId id="629" r:id="rId78"/>
    <p:sldId id="475" r:id="rId79"/>
    <p:sldId id="476" r:id="rId80"/>
    <p:sldId id="477" r:id="rId81"/>
    <p:sldId id="478" r:id="rId82"/>
    <p:sldId id="480" r:id="rId83"/>
    <p:sldId id="481" r:id="rId84"/>
    <p:sldId id="482" r:id="rId85"/>
    <p:sldId id="632" r:id="rId86"/>
    <p:sldId id="332" r:id="rId87"/>
    <p:sldId id="453" r:id="rId88"/>
    <p:sldId id="555" r:id="rId89"/>
    <p:sldId id="454" r:id="rId90"/>
    <p:sldId id="455" r:id="rId91"/>
    <p:sldId id="336" r:id="rId92"/>
    <p:sldId id="633" r:id="rId93"/>
    <p:sldId id="276" r:id="rId94"/>
    <p:sldId id="488" r:id="rId95"/>
    <p:sldId id="489" r:id="rId96"/>
    <p:sldId id="569" r:id="rId97"/>
    <p:sldId id="634" r:id="rId98"/>
    <p:sldId id="559" r:id="rId99"/>
    <p:sldId id="493" r:id="rId100"/>
    <p:sldId id="560" r:id="rId101"/>
    <p:sldId id="561" r:id="rId102"/>
    <p:sldId id="494" r:id="rId103"/>
    <p:sldId id="562" r:id="rId104"/>
    <p:sldId id="496" r:id="rId105"/>
    <p:sldId id="635" r:id="rId106"/>
    <p:sldId id="570" r:id="rId107"/>
    <p:sldId id="564" r:id="rId108"/>
    <p:sldId id="498" r:id="rId109"/>
    <p:sldId id="636" r:id="rId110"/>
    <p:sldId id="607" r:id="rId111"/>
    <p:sldId id="499" r:id="rId112"/>
    <p:sldId id="500" r:id="rId113"/>
    <p:sldId id="578" r:id="rId114"/>
    <p:sldId id="637" r:id="rId115"/>
    <p:sldId id="638" r:id="rId116"/>
    <p:sldId id="639" r:id="rId117"/>
    <p:sldId id="640" r:id="rId118"/>
    <p:sldId id="641" r:id="rId119"/>
    <p:sldId id="501" r:id="rId120"/>
    <p:sldId id="571" r:id="rId121"/>
    <p:sldId id="502" r:id="rId122"/>
    <p:sldId id="503" r:id="rId123"/>
    <p:sldId id="575" r:id="rId124"/>
    <p:sldId id="504" r:id="rId125"/>
    <p:sldId id="577" r:id="rId126"/>
    <p:sldId id="505" r:id="rId127"/>
    <p:sldId id="572" r:id="rId128"/>
    <p:sldId id="506" r:id="rId129"/>
    <p:sldId id="508" r:id="rId130"/>
    <p:sldId id="509" r:id="rId131"/>
    <p:sldId id="591" r:id="rId1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ZAIeHY0JUN1CJ02xsH8Jw==" hashData="KbisLr3U1wpzgzJa9Qm3ip6vPOJ6j9F6fAmFyCrp+WukjqX6xG2+YQ4FlD/WEYfe3XksREJPd2xIXoq2ATQJ5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F5A"/>
    <a:srgbClr val="78B832"/>
    <a:srgbClr val="61CD47"/>
    <a:srgbClr val="FF3B0D"/>
    <a:srgbClr val="CC0000"/>
    <a:srgbClr val="BDD7EE"/>
    <a:srgbClr val="960000"/>
    <a:srgbClr val="460000"/>
    <a:srgbClr val="DA0000"/>
    <a:srgbClr val="FF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384" autoAdjust="0"/>
  </p:normalViewPr>
  <p:slideViewPr>
    <p:cSldViewPr snapToGrid="0">
      <p:cViewPr varScale="1">
        <p:scale>
          <a:sx n="104" d="100"/>
          <a:sy n="104" d="100"/>
        </p:scale>
        <p:origin x="16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5357982-62BE-4A2C-A24C-B9D191CA06A3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33027F-618D-4F5A-8AAD-67D90898B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4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3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5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8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7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4AD5-AB8A-4165-AF69-7CE50BEF063D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42E2-E0C7-4B06-B80D-B98E5142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0.png"/><Relationship Id="rId7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ca.org/wwwversion2/outside/ALLdirectoryListing.asp?menuID=8&amp;prgID=8&amp;status=4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noxcounty.org/health/food_protectio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hyperlink" Target="https://www.surveymonkey.com/r/FG6B8Q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viron 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12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37760" y="1429650"/>
            <a:ext cx="6710289" cy="1476261"/>
          </a:xfrm>
        </p:spPr>
        <p:txBody>
          <a:bodyPr anchor="t">
            <a:normAutofit fontScale="90000"/>
          </a:bodyPr>
          <a:lstStyle/>
          <a:p>
            <a:r>
              <a:rPr lang="en-US" sz="6700" spc="-150" dirty="0">
                <a:latin typeface="Franklin Gothic Demi" panose="020B0703020102020204" pitchFamily="34" charset="0"/>
              </a:rPr>
              <a:t>Food Safety Training</a:t>
            </a:r>
            <a:br>
              <a:rPr lang="en-US" sz="6000" dirty="0"/>
            </a:br>
            <a:r>
              <a:rPr lang="en-US" altLang="en-US" sz="3600" b="1" dirty="0"/>
              <a:t>Preventing Foodborne </a:t>
            </a: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3600" b="1" dirty="0"/>
              <a:t>llness</a:t>
            </a:r>
            <a:br>
              <a:rPr lang="en-US" altLang="en-US" sz="5400" b="1" dirty="0"/>
            </a:br>
            <a:endParaRPr lang="en-US" sz="6000" spc="-150" dirty="0">
              <a:latin typeface="Franklin Gothic Dem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0FC7EF-D85E-4407-9945-6EBE702F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11" y="125470"/>
            <a:ext cx="4220277" cy="1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B292-FB7B-42ED-8483-8A4DDBAE40F4}"/>
              </a:ext>
            </a:extLst>
          </p:cNvPr>
          <p:cNvSpPr txBox="1"/>
          <p:nvPr/>
        </p:nvSpPr>
        <p:spPr>
          <a:xfrm>
            <a:off x="6695766" y="4682465"/>
            <a:ext cx="5429122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r">
              <a:spcBef>
                <a:spcPts val="1000"/>
              </a:spcBef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Knox County Health Department</a:t>
            </a:r>
          </a:p>
          <a:p>
            <a:pPr marL="0" lvl="1" indent="0" algn="r">
              <a:spcBef>
                <a:spcPts val="1000"/>
              </a:spcBef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Health </a:t>
            </a:r>
          </a:p>
          <a:p>
            <a:pPr marL="0" lvl="1" indent="0" algn="r">
              <a:spcBef>
                <a:spcPts val="1000"/>
              </a:spcBef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 Dameron Ave.</a:t>
            </a:r>
          </a:p>
          <a:p>
            <a:pPr marL="0" lvl="1" indent="0" algn="r">
              <a:spcBef>
                <a:spcPts val="1000"/>
              </a:spcBef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Knoxville, TN 37917</a:t>
            </a:r>
          </a:p>
          <a:p>
            <a:pPr marL="0" lvl="1" indent="0" algn="r">
              <a:spcBef>
                <a:spcPts val="1000"/>
              </a:spcBef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865-215-5200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416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many people does foodborne illness affect?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93324"/>
            <a:ext cx="7589026" cy="262917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Every year in the U.S., foodborne illness:</a:t>
            </a:r>
          </a:p>
          <a:p>
            <a:pPr lvl="1"/>
            <a:r>
              <a:rPr lang="en-US" dirty="0"/>
              <a:t>Sickens 1 in 6 people (a total of 48 million people)</a:t>
            </a:r>
          </a:p>
          <a:p>
            <a:pPr lvl="1"/>
            <a:r>
              <a:rPr lang="en-US" dirty="0"/>
              <a:t>Hospitalizes 128,000 people</a:t>
            </a:r>
          </a:p>
          <a:p>
            <a:pPr lvl="1"/>
            <a:r>
              <a:rPr lang="en-US" dirty="0"/>
              <a:t>Kills 3,000 people</a:t>
            </a:r>
          </a:p>
          <a:p>
            <a:pPr lvl="1"/>
            <a:endParaRPr lang="en-US" dirty="0"/>
          </a:p>
          <a:p>
            <a:r>
              <a:rPr lang="en-US" altLang="en-US" sz="2400" dirty="0"/>
              <a:t>Foodborne illness also costs the U.S. an estimated </a:t>
            </a:r>
            <a:r>
              <a:rPr lang="en-US" altLang="en-US" sz="2400" b="1" dirty="0"/>
              <a:t>$152 billion </a:t>
            </a:r>
            <a:r>
              <a:rPr lang="en-US" altLang="en-US" sz="2400" dirty="0"/>
              <a:t>every year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16876" y="3003590"/>
            <a:ext cx="2518905" cy="2518905"/>
            <a:chOff x="1152570" y="2149906"/>
            <a:chExt cx="2921000" cy="2921000"/>
          </a:xfrm>
        </p:grpSpPr>
        <p:sp>
          <p:nvSpPr>
            <p:cNvPr id="10" name="Oval 9"/>
            <p:cNvSpPr/>
            <p:nvPr/>
          </p:nvSpPr>
          <p:spPr>
            <a:xfrm>
              <a:off x="1152570" y="2149906"/>
              <a:ext cx="2921000" cy="292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658990" y="2738748"/>
              <a:ext cx="1917876" cy="1668456"/>
              <a:chOff x="3262364" y="122440"/>
              <a:chExt cx="6213923" cy="5405802"/>
            </a:xfrm>
          </p:grpSpPr>
          <p:sp>
            <p:nvSpPr>
              <p:cNvPr id="12" name="Action Button: Custom 11">
                <a:hlinkClick r:id="" action="ppaction://noaction" highlightClick="1"/>
              </p:cNvPr>
              <p:cNvSpPr/>
              <p:nvPr/>
            </p:nvSpPr>
            <p:spPr>
              <a:xfrm>
                <a:off x="3859695" y="219521"/>
                <a:ext cx="5019262" cy="5247861"/>
              </a:xfrm>
              <a:prstGeom prst="actionButtonBlank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01748" y="427447"/>
                <a:ext cx="1335156" cy="1335157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5742383" y="401324"/>
                <a:ext cx="1253886" cy="1387402"/>
              </a:xfrm>
              <a:prstGeom prst="mathPlus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Action Button: Custom 14">
                <a:hlinkClick r:id="" action="ppaction://noaction" highlightClick="1"/>
              </p:cNvPr>
              <p:cNvSpPr/>
              <p:nvPr/>
            </p:nvSpPr>
            <p:spPr>
              <a:xfrm>
                <a:off x="3340376" y="1970529"/>
                <a:ext cx="6057900" cy="3496853"/>
              </a:xfrm>
              <a:prstGeom prst="actionButtonBlank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517873" y="4476750"/>
                <a:ext cx="1680542" cy="990632"/>
                <a:chOff x="5517873" y="4476750"/>
                <a:chExt cx="1680542" cy="990632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664794" y="2392560"/>
                <a:ext cx="939917" cy="554053"/>
                <a:chOff x="5517873" y="4476750"/>
                <a:chExt cx="1680542" cy="990632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664794" y="3368644"/>
                <a:ext cx="939917" cy="554053"/>
                <a:chOff x="5517873" y="4476750"/>
                <a:chExt cx="1680542" cy="99063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135783" y="2392560"/>
                <a:ext cx="939917" cy="554053"/>
                <a:chOff x="5517873" y="4476750"/>
                <a:chExt cx="1680542" cy="990632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072121" y="2410386"/>
                <a:ext cx="939917" cy="554053"/>
                <a:chOff x="5517873" y="4476750"/>
                <a:chExt cx="1680542" cy="990632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728456" y="2392560"/>
                <a:ext cx="939917" cy="554053"/>
                <a:chOff x="5517873" y="4476750"/>
                <a:chExt cx="1680542" cy="990632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660051" y="4344728"/>
                <a:ext cx="939917" cy="554053"/>
                <a:chOff x="5517873" y="4476750"/>
                <a:chExt cx="1680542" cy="990632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5069572" y="3373407"/>
                <a:ext cx="939917" cy="554053"/>
                <a:chOff x="5517873" y="4476750"/>
                <a:chExt cx="1680542" cy="99063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725907" y="3375918"/>
                <a:ext cx="939917" cy="554053"/>
                <a:chOff x="5517873" y="4476750"/>
                <a:chExt cx="1680542" cy="99063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8138331" y="3368643"/>
                <a:ext cx="939917" cy="554053"/>
                <a:chOff x="5517873" y="4476750"/>
                <a:chExt cx="1680542" cy="990632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8133234" y="4338437"/>
                <a:ext cx="939917" cy="554053"/>
                <a:chOff x="5517873" y="4476750"/>
                <a:chExt cx="1680542" cy="990632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327709" y="449668"/>
                <a:ext cx="939917" cy="554053"/>
                <a:chOff x="5517873" y="4476750"/>
                <a:chExt cx="1680542" cy="990632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327709" y="1234270"/>
                <a:ext cx="939917" cy="554053"/>
                <a:chOff x="5517873" y="4476750"/>
                <a:chExt cx="1680542" cy="990632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504917" y="400036"/>
                <a:ext cx="939917" cy="554053"/>
                <a:chOff x="5517873" y="4476750"/>
                <a:chExt cx="1680542" cy="990632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504917" y="1184638"/>
                <a:ext cx="939917" cy="554053"/>
                <a:chOff x="5517873" y="4476750"/>
                <a:chExt cx="1680542" cy="990632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517873" y="4476750"/>
                  <a:ext cx="844827" cy="9906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353588" y="4476750"/>
                  <a:ext cx="844827" cy="990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Action Button: Custom 30">
                <a:hlinkClick r:id="" action="ppaction://noaction" highlightClick="1"/>
              </p:cNvPr>
              <p:cNvSpPr/>
              <p:nvPr/>
            </p:nvSpPr>
            <p:spPr>
              <a:xfrm>
                <a:off x="3262364" y="5365920"/>
                <a:ext cx="6213923" cy="162322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ction Button: Custom 31">
                <a:hlinkClick r:id="" action="ppaction://noaction" highlightClick="1"/>
              </p:cNvPr>
              <p:cNvSpPr/>
              <p:nvPr/>
            </p:nvSpPr>
            <p:spPr>
              <a:xfrm>
                <a:off x="3262364" y="1887393"/>
                <a:ext cx="6213923" cy="162322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Action Button: Custom 32">
                <a:hlinkClick r:id="" action="ppaction://noaction" highlightClick="1"/>
              </p:cNvPr>
              <p:cNvSpPr/>
              <p:nvPr/>
            </p:nvSpPr>
            <p:spPr>
              <a:xfrm>
                <a:off x="3833569" y="122440"/>
                <a:ext cx="5084576" cy="96679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4" name="Picture 2">
            <a:extLst>
              <a:ext uri="{FF2B5EF4-FFF2-40B4-BE49-F238E27FC236}">
                <a16:creationId xmlns:a16="http://schemas.microsoft.com/office/drawing/2014/main" id="{CD29DED2-6892-41EE-AE7C-EDB01598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910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the disclosure in a consumer advisory?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903621"/>
            <a:ext cx="7182853" cy="2422977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The </a:t>
            </a:r>
            <a:r>
              <a:rPr lang="en-US" sz="2400" u="sng" dirty="0">
                <a:solidFill>
                  <a:srgbClr val="5B9BD5"/>
                </a:solidFill>
              </a:rPr>
              <a:t>disclosure</a:t>
            </a:r>
            <a:r>
              <a:rPr lang="en-US" sz="2400" dirty="0"/>
              <a:t> in a consumer advisory: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s a written statement, </a:t>
            </a:r>
            <a:r>
              <a:rPr lang="en-US" i="1" dirty="0"/>
              <a:t>and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Clearly identifies items with animal foods that are, or can be ordered, raw or undercooked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198">
            <a:off x="8310803" y="3499432"/>
            <a:ext cx="2996505" cy="112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Oval 16"/>
          <p:cNvSpPr/>
          <p:nvPr/>
        </p:nvSpPr>
        <p:spPr>
          <a:xfrm rot="377023">
            <a:off x="8620998" y="3276050"/>
            <a:ext cx="2181547" cy="923464"/>
          </a:xfrm>
          <a:prstGeom prst="ellipse">
            <a:avLst/>
          </a:pr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408072D-28D1-44EB-99B0-6BB2A6F2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822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the disclosure in a consumer advisory?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2282" y="2432399"/>
            <a:ext cx="5057274" cy="518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Disclosures </a:t>
            </a:r>
            <a:r>
              <a:rPr lang="en-US" sz="2400" b="1" dirty="0"/>
              <a:t>must</a:t>
            </a:r>
            <a:r>
              <a:rPr lang="en-US" sz="2400" dirty="0"/>
              <a:t> include </a:t>
            </a:r>
            <a:r>
              <a:rPr lang="en-US" sz="2400" b="1" u="sng" dirty="0">
                <a:solidFill>
                  <a:srgbClr val="5B9BD5"/>
                </a:solidFill>
              </a:rPr>
              <a:t>two</a:t>
            </a:r>
            <a:r>
              <a:rPr lang="en-US" sz="2400" dirty="0"/>
              <a:t> parts: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87335" y="4584407"/>
            <a:ext cx="3318106" cy="1248950"/>
            <a:chOff x="3786404" y="4490114"/>
            <a:chExt cx="3318106" cy="12489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" t="8769" r="56131" b="58048"/>
            <a:stretch/>
          </p:blipFill>
          <p:spPr>
            <a:xfrm>
              <a:off x="3786404" y="4490114"/>
              <a:ext cx="3318106" cy="124895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271749" y="4493591"/>
              <a:ext cx="791570" cy="245659"/>
            </a:xfrm>
            <a:prstGeom prst="rect">
              <a:avLst/>
            </a:prstGeom>
            <a:solidFill>
              <a:srgbClr val="BE2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57971" y="5493405"/>
              <a:ext cx="346539" cy="245659"/>
            </a:xfrm>
            <a:prstGeom prst="rect">
              <a:avLst/>
            </a:prstGeom>
            <a:solidFill>
              <a:srgbClr val="BE2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0169" y="5284217"/>
              <a:ext cx="234340" cy="245659"/>
            </a:xfrm>
            <a:prstGeom prst="rect">
              <a:avLst/>
            </a:prstGeom>
            <a:solidFill>
              <a:srgbClr val="BE2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9524" y="3360009"/>
            <a:ext cx="4257487" cy="1888256"/>
            <a:chOff x="699524" y="3360009"/>
            <a:chExt cx="4257487" cy="1888256"/>
          </a:xfrm>
        </p:grpSpPr>
        <p:sp>
          <p:nvSpPr>
            <p:cNvPr id="23" name="Rounded Rectangle 22"/>
            <p:cNvSpPr/>
            <p:nvPr/>
          </p:nvSpPr>
          <p:spPr>
            <a:xfrm>
              <a:off x="982988" y="3545671"/>
              <a:ext cx="3974023" cy="1702594"/>
            </a:xfrm>
            <a:prstGeom prst="roundRect">
              <a:avLst/>
            </a:prstGeom>
            <a:ln w="28575">
              <a:solidFill>
                <a:srgbClr val="5B9BD5"/>
              </a:solidFill>
            </a:ln>
          </p:spPr>
          <p:txBody>
            <a:bodyPr wrap="square" lIns="274320" tIns="91440" bIns="9144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US" sz="2200" dirty="0"/>
                <a:t>dentification of the foods by asterisking (*) to a footnote stating the items are served raw or undercooked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99524" y="3360009"/>
              <a:ext cx="566928" cy="566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/>
                <a:t>1</a:t>
              </a: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>
          <a:xfrm>
            <a:off x="4957011" y="4396968"/>
            <a:ext cx="1215669" cy="498589"/>
          </a:xfrm>
          <a:prstGeom prst="straightConnector1">
            <a:avLst/>
          </a:prstGeom>
          <a:ln w="5715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029637" y="3926937"/>
            <a:ext cx="802535" cy="893944"/>
          </a:xfrm>
          <a:prstGeom prst="straightConnector1">
            <a:avLst/>
          </a:prstGeom>
          <a:ln w="5715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842416" y="2960121"/>
            <a:ext cx="3511384" cy="1066657"/>
            <a:chOff x="7842416" y="2960121"/>
            <a:chExt cx="3511384" cy="1066657"/>
          </a:xfrm>
        </p:grpSpPr>
        <p:sp>
          <p:nvSpPr>
            <p:cNvPr id="24" name="Rounded Rectangle 23"/>
            <p:cNvSpPr/>
            <p:nvPr/>
          </p:nvSpPr>
          <p:spPr>
            <a:xfrm>
              <a:off x="8029637" y="3243585"/>
              <a:ext cx="3324163" cy="78319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5B9BD5"/>
              </a:solidFill>
            </a:ln>
          </p:spPr>
          <p:txBody>
            <a:bodyPr wrap="none" lIns="182880" tIns="182880" rIns="182880" bIns="182880">
              <a:spAutoFit/>
            </a:bodyPr>
            <a:lstStyle/>
            <a:p>
              <a:pPr lvl="0"/>
              <a:r>
                <a:rPr lang="en-US" sz="2200" dirty="0"/>
                <a:t>A description of the food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842416" y="2960121"/>
              <a:ext cx="566928" cy="5669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/>
                <a:t>2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904D6F1-B2CB-4DFE-8048-F4250A47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849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the reminder in a consumer advisory?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2679220"/>
            <a:ext cx="7233314" cy="3059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dirty="0"/>
              <a:t>The </a:t>
            </a:r>
            <a:r>
              <a:rPr lang="en-US" sz="2400" u="sng" dirty="0">
                <a:solidFill>
                  <a:srgbClr val="5B9BD5"/>
                </a:solidFill>
              </a:rPr>
              <a:t>reminder</a:t>
            </a:r>
            <a:r>
              <a:rPr lang="en-US" sz="2400" dirty="0"/>
              <a:t> in a consumer advisory: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s a written statement, </a:t>
            </a:r>
            <a:r>
              <a:rPr lang="en-US" i="1" dirty="0"/>
              <a:t>and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s asterisked to make it clear to the customer which foods the reminder applies to, </a:t>
            </a:r>
            <a:r>
              <a:rPr lang="en-US" i="1" dirty="0"/>
              <a:t>and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ncludes </a:t>
            </a:r>
            <a:r>
              <a:rPr lang="en-US" b="1" dirty="0"/>
              <a:t>specific wording </a:t>
            </a:r>
            <a:r>
              <a:rPr lang="en-US" dirty="0"/>
              <a:t> about the health risk of consuming raw or undercooked animal foods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156169">
            <a:off x="7629100" y="3061795"/>
            <a:ext cx="4223487" cy="1625937"/>
            <a:chOff x="4162291" y="3810610"/>
            <a:chExt cx="5630684" cy="2167673"/>
          </a:xfrm>
        </p:grpSpPr>
        <p:pic>
          <p:nvPicPr>
            <p:cNvPr id="12" name="Picture 2" descr="http://www.craigkunce.com/new_designs/design_specs/menu_consumer_advisor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7" t="41042"/>
            <a:stretch/>
          </p:blipFill>
          <p:spPr>
            <a:xfrm>
              <a:off x="4162291" y="3810610"/>
              <a:ext cx="5630684" cy="21676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711485" y="4633993"/>
              <a:ext cx="4866468" cy="94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 rot="209265">
            <a:off x="7876884" y="2959011"/>
            <a:ext cx="3963858" cy="999284"/>
          </a:xfrm>
          <a:prstGeom prst="ellipse">
            <a:avLst/>
          </a:pr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ABEAF96-25A7-42CF-925B-6A462081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438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the reminder in a consumer advisory?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The wording in the reminder must be:</a:t>
            </a:r>
          </a:p>
          <a:p>
            <a:pPr marL="509588"/>
            <a:r>
              <a:rPr lang="en-US" sz="2400" dirty="0"/>
              <a:t>“Consuming raw or undercooked meats, poultry, seafood, shellfish or eggs may increase your risk of foodborne illness.”  </a:t>
            </a:r>
            <a:r>
              <a:rPr lang="en-US" sz="2400" b="1" i="1" dirty="0"/>
              <a:t>or </a:t>
            </a:r>
            <a:endParaRPr lang="en-US" sz="2400" dirty="0"/>
          </a:p>
          <a:p>
            <a:pPr marL="509588"/>
            <a:r>
              <a:rPr lang="en-US" sz="2400" dirty="0"/>
              <a:t>“Consuming raw or undercooked meats, poultry, seafood, shellfish or eggs may increase your risk of foodborne illness, especially if you have certain medical conditions.” </a:t>
            </a:r>
            <a:r>
              <a:rPr lang="en-US" sz="2400" b="1" i="1" dirty="0"/>
              <a:t>or </a:t>
            </a:r>
            <a:endParaRPr lang="en-US" sz="2400" dirty="0"/>
          </a:p>
          <a:p>
            <a:pPr marL="509588"/>
            <a:r>
              <a:rPr lang="en-US" sz="2400" dirty="0"/>
              <a:t>“Regarding the safety of these items, written information is available upon request.” </a:t>
            </a:r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811B011-9D78-4208-960E-50E40B57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173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Where should a consumer advisory be?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1313"/>
            <a:ext cx="10515600" cy="351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consumer advisory can be included on:</a:t>
            </a:r>
          </a:p>
          <a:p>
            <a:pPr lvl="1"/>
            <a:r>
              <a:rPr lang="en-US" dirty="0"/>
              <a:t> Reminder statements on the menu or deli case</a:t>
            </a:r>
          </a:p>
          <a:p>
            <a:pPr lvl="1"/>
            <a:r>
              <a:rPr lang="en-US" dirty="0"/>
              <a:t> Placards</a:t>
            </a:r>
          </a:p>
          <a:p>
            <a:pPr lvl="1"/>
            <a:r>
              <a:rPr lang="en-US" dirty="0"/>
              <a:t> Table tents</a:t>
            </a:r>
          </a:p>
          <a:p>
            <a:pPr marL="744538" lvl="1" indent="-287338"/>
            <a:r>
              <a:rPr lang="en-US" dirty="0"/>
              <a:t>Brochures or pamphlets</a:t>
            </a:r>
          </a:p>
          <a:p>
            <a:pPr marL="744538" lvl="1" indent="-287338"/>
            <a:r>
              <a:rPr lang="en-US" dirty="0"/>
              <a:t>Other areas where it can be written and clearly seen by customers</a:t>
            </a:r>
          </a:p>
          <a:p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48B636-890C-41BF-A58D-2D7AED88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090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358944">
            <a:off x="1042466" y="1039090"/>
            <a:ext cx="836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" b="2576"/>
          <a:stretch/>
        </p:blipFill>
        <p:spPr>
          <a:xfrm flipH="1">
            <a:off x="7375978" y="4543137"/>
            <a:ext cx="1193178" cy="7468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48904"/>
            <a:ext cx="12192000" cy="157536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Which of these foods require a consumer advisory?</a:t>
            </a:r>
            <a:br>
              <a:rPr lang="en-US" sz="3200" dirty="0"/>
            </a:br>
            <a:r>
              <a:rPr lang="en-US" sz="2000" i="1" dirty="0"/>
              <a:t>(click an option below)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76" y="5024220"/>
            <a:ext cx="1757224" cy="919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DADC"/>
              </a:clrFrom>
              <a:clrTo>
                <a:srgbClr val="DAD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59" y="4012930"/>
            <a:ext cx="1663468" cy="2022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ADADC"/>
              </a:clrFrom>
              <a:clrTo>
                <a:srgbClr val="DAD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094">
            <a:off x="7779491" y="5034516"/>
            <a:ext cx="2116470" cy="9927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DADC"/>
              </a:clrFrom>
              <a:clrTo>
                <a:srgbClr val="DAD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6323801" y="5100215"/>
            <a:ext cx="1626450" cy="772832"/>
          </a:xfrm>
          <a:prstGeom prst="rect">
            <a:avLst/>
          </a:prstGeom>
        </p:spPr>
      </p:pic>
      <p:sp>
        <p:nvSpPr>
          <p:cNvPr id="48" name="Rectangular Callout 47"/>
          <p:cNvSpPr/>
          <p:nvPr/>
        </p:nvSpPr>
        <p:spPr>
          <a:xfrm>
            <a:off x="580650" y="3608164"/>
            <a:ext cx="5299267" cy="2069306"/>
          </a:xfrm>
          <a:custGeom>
            <a:avLst/>
            <a:gdLst>
              <a:gd name="connsiteX0" fmla="*/ 0 w 5265782"/>
              <a:gd name="connsiteY0" fmla="*/ 0 h 1891447"/>
              <a:gd name="connsiteX1" fmla="*/ 3071706 w 5265782"/>
              <a:gd name="connsiteY1" fmla="*/ 0 h 1891447"/>
              <a:gd name="connsiteX2" fmla="*/ 3736862 w 5265782"/>
              <a:gd name="connsiteY2" fmla="*/ -583209 h 1891447"/>
              <a:gd name="connsiteX3" fmla="*/ 4388152 w 5265782"/>
              <a:gd name="connsiteY3" fmla="*/ 0 h 1891447"/>
              <a:gd name="connsiteX4" fmla="*/ 5265782 w 5265782"/>
              <a:gd name="connsiteY4" fmla="*/ 0 h 1891447"/>
              <a:gd name="connsiteX5" fmla="*/ 5265782 w 5265782"/>
              <a:gd name="connsiteY5" fmla="*/ 315241 h 1891447"/>
              <a:gd name="connsiteX6" fmla="*/ 5265782 w 5265782"/>
              <a:gd name="connsiteY6" fmla="*/ 315241 h 1891447"/>
              <a:gd name="connsiteX7" fmla="*/ 5265782 w 5265782"/>
              <a:gd name="connsiteY7" fmla="*/ 788103 h 1891447"/>
              <a:gd name="connsiteX8" fmla="*/ 5265782 w 5265782"/>
              <a:gd name="connsiteY8" fmla="*/ 1891447 h 1891447"/>
              <a:gd name="connsiteX9" fmla="*/ 4388152 w 5265782"/>
              <a:gd name="connsiteY9" fmla="*/ 1891447 h 1891447"/>
              <a:gd name="connsiteX10" fmla="*/ 3071706 w 5265782"/>
              <a:gd name="connsiteY10" fmla="*/ 1891447 h 1891447"/>
              <a:gd name="connsiteX11" fmla="*/ 3071706 w 5265782"/>
              <a:gd name="connsiteY11" fmla="*/ 1891447 h 1891447"/>
              <a:gd name="connsiteX12" fmla="*/ 0 w 5265782"/>
              <a:gd name="connsiteY12" fmla="*/ 1891447 h 1891447"/>
              <a:gd name="connsiteX13" fmla="*/ 0 w 5265782"/>
              <a:gd name="connsiteY13" fmla="*/ 788103 h 1891447"/>
              <a:gd name="connsiteX14" fmla="*/ 0 w 5265782"/>
              <a:gd name="connsiteY14" fmla="*/ 315241 h 1891447"/>
              <a:gd name="connsiteX15" fmla="*/ 0 w 5265782"/>
              <a:gd name="connsiteY15" fmla="*/ 315241 h 1891447"/>
              <a:gd name="connsiteX16" fmla="*/ 0 w 5265782"/>
              <a:gd name="connsiteY16" fmla="*/ 0 h 1891447"/>
              <a:gd name="connsiteX0" fmla="*/ 0 w 5265782"/>
              <a:gd name="connsiteY0" fmla="*/ 583209 h 2474656"/>
              <a:gd name="connsiteX1" fmla="*/ 3319679 w 5265782"/>
              <a:gd name="connsiteY1" fmla="*/ 598708 h 2474656"/>
              <a:gd name="connsiteX2" fmla="*/ 3736862 w 5265782"/>
              <a:gd name="connsiteY2" fmla="*/ 0 h 2474656"/>
              <a:gd name="connsiteX3" fmla="*/ 4388152 w 5265782"/>
              <a:gd name="connsiteY3" fmla="*/ 583209 h 2474656"/>
              <a:gd name="connsiteX4" fmla="*/ 5265782 w 5265782"/>
              <a:gd name="connsiteY4" fmla="*/ 583209 h 2474656"/>
              <a:gd name="connsiteX5" fmla="*/ 5265782 w 5265782"/>
              <a:gd name="connsiteY5" fmla="*/ 898450 h 2474656"/>
              <a:gd name="connsiteX6" fmla="*/ 5265782 w 5265782"/>
              <a:gd name="connsiteY6" fmla="*/ 898450 h 2474656"/>
              <a:gd name="connsiteX7" fmla="*/ 5265782 w 5265782"/>
              <a:gd name="connsiteY7" fmla="*/ 1371312 h 2474656"/>
              <a:gd name="connsiteX8" fmla="*/ 5265782 w 5265782"/>
              <a:gd name="connsiteY8" fmla="*/ 2474656 h 2474656"/>
              <a:gd name="connsiteX9" fmla="*/ 4388152 w 5265782"/>
              <a:gd name="connsiteY9" fmla="*/ 2474656 h 2474656"/>
              <a:gd name="connsiteX10" fmla="*/ 3071706 w 5265782"/>
              <a:gd name="connsiteY10" fmla="*/ 2474656 h 2474656"/>
              <a:gd name="connsiteX11" fmla="*/ 3071706 w 5265782"/>
              <a:gd name="connsiteY11" fmla="*/ 2474656 h 2474656"/>
              <a:gd name="connsiteX12" fmla="*/ 0 w 5265782"/>
              <a:gd name="connsiteY12" fmla="*/ 2474656 h 2474656"/>
              <a:gd name="connsiteX13" fmla="*/ 0 w 5265782"/>
              <a:gd name="connsiteY13" fmla="*/ 1371312 h 2474656"/>
              <a:gd name="connsiteX14" fmla="*/ 0 w 5265782"/>
              <a:gd name="connsiteY14" fmla="*/ 898450 h 2474656"/>
              <a:gd name="connsiteX15" fmla="*/ 0 w 5265782"/>
              <a:gd name="connsiteY15" fmla="*/ 898450 h 2474656"/>
              <a:gd name="connsiteX16" fmla="*/ 0 w 5265782"/>
              <a:gd name="connsiteY16" fmla="*/ 583209 h 2474656"/>
              <a:gd name="connsiteX0" fmla="*/ 0 w 5265782"/>
              <a:gd name="connsiteY0" fmla="*/ 583209 h 2474656"/>
              <a:gd name="connsiteX1" fmla="*/ 3319679 w 5265782"/>
              <a:gd name="connsiteY1" fmla="*/ 598708 h 2474656"/>
              <a:gd name="connsiteX2" fmla="*/ 3736862 w 5265782"/>
              <a:gd name="connsiteY2" fmla="*/ 0 h 2474656"/>
              <a:gd name="connsiteX3" fmla="*/ 4140179 w 5265782"/>
              <a:gd name="connsiteY3" fmla="*/ 598707 h 2474656"/>
              <a:gd name="connsiteX4" fmla="*/ 5265782 w 5265782"/>
              <a:gd name="connsiteY4" fmla="*/ 583209 h 2474656"/>
              <a:gd name="connsiteX5" fmla="*/ 5265782 w 5265782"/>
              <a:gd name="connsiteY5" fmla="*/ 898450 h 2474656"/>
              <a:gd name="connsiteX6" fmla="*/ 5265782 w 5265782"/>
              <a:gd name="connsiteY6" fmla="*/ 898450 h 2474656"/>
              <a:gd name="connsiteX7" fmla="*/ 5265782 w 5265782"/>
              <a:gd name="connsiteY7" fmla="*/ 1371312 h 2474656"/>
              <a:gd name="connsiteX8" fmla="*/ 5265782 w 5265782"/>
              <a:gd name="connsiteY8" fmla="*/ 2474656 h 2474656"/>
              <a:gd name="connsiteX9" fmla="*/ 4388152 w 5265782"/>
              <a:gd name="connsiteY9" fmla="*/ 2474656 h 2474656"/>
              <a:gd name="connsiteX10" fmla="*/ 3071706 w 5265782"/>
              <a:gd name="connsiteY10" fmla="*/ 2474656 h 2474656"/>
              <a:gd name="connsiteX11" fmla="*/ 3071706 w 5265782"/>
              <a:gd name="connsiteY11" fmla="*/ 2474656 h 2474656"/>
              <a:gd name="connsiteX12" fmla="*/ 0 w 5265782"/>
              <a:gd name="connsiteY12" fmla="*/ 2474656 h 2474656"/>
              <a:gd name="connsiteX13" fmla="*/ 0 w 5265782"/>
              <a:gd name="connsiteY13" fmla="*/ 1371312 h 2474656"/>
              <a:gd name="connsiteX14" fmla="*/ 0 w 5265782"/>
              <a:gd name="connsiteY14" fmla="*/ 898450 h 2474656"/>
              <a:gd name="connsiteX15" fmla="*/ 0 w 5265782"/>
              <a:gd name="connsiteY15" fmla="*/ 898450 h 2474656"/>
              <a:gd name="connsiteX16" fmla="*/ 0 w 5265782"/>
              <a:gd name="connsiteY16" fmla="*/ 583209 h 2474656"/>
              <a:gd name="connsiteX0" fmla="*/ 0 w 5265782"/>
              <a:gd name="connsiteY0" fmla="*/ 553336 h 2444783"/>
              <a:gd name="connsiteX1" fmla="*/ 3319679 w 5265782"/>
              <a:gd name="connsiteY1" fmla="*/ 568835 h 2444783"/>
              <a:gd name="connsiteX2" fmla="*/ 3579144 w 5265782"/>
              <a:gd name="connsiteY2" fmla="*/ 0 h 2444783"/>
              <a:gd name="connsiteX3" fmla="*/ 4140179 w 5265782"/>
              <a:gd name="connsiteY3" fmla="*/ 568834 h 2444783"/>
              <a:gd name="connsiteX4" fmla="*/ 5265782 w 5265782"/>
              <a:gd name="connsiteY4" fmla="*/ 553336 h 2444783"/>
              <a:gd name="connsiteX5" fmla="*/ 5265782 w 5265782"/>
              <a:gd name="connsiteY5" fmla="*/ 868577 h 2444783"/>
              <a:gd name="connsiteX6" fmla="*/ 5265782 w 5265782"/>
              <a:gd name="connsiteY6" fmla="*/ 868577 h 2444783"/>
              <a:gd name="connsiteX7" fmla="*/ 5265782 w 5265782"/>
              <a:gd name="connsiteY7" fmla="*/ 1341439 h 2444783"/>
              <a:gd name="connsiteX8" fmla="*/ 5265782 w 5265782"/>
              <a:gd name="connsiteY8" fmla="*/ 2444783 h 2444783"/>
              <a:gd name="connsiteX9" fmla="*/ 4388152 w 5265782"/>
              <a:gd name="connsiteY9" fmla="*/ 2444783 h 2444783"/>
              <a:gd name="connsiteX10" fmla="*/ 3071706 w 5265782"/>
              <a:gd name="connsiteY10" fmla="*/ 2444783 h 2444783"/>
              <a:gd name="connsiteX11" fmla="*/ 3071706 w 5265782"/>
              <a:gd name="connsiteY11" fmla="*/ 2444783 h 2444783"/>
              <a:gd name="connsiteX12" fmla="*/ 0 w 5265782"/>
              <a:gd name="connsiteY12" fmla="*/ 2444783 h 2444783"/>
              <a:gd name="connsiteX13" fmla="*/ 0 w 5265782"/>
              <a:gd name="connsiteY13" fmla="*/ 1341439 h 2444783"/>
              <a:gd name="connsiteX14" fmla="*/ 0 w 5265782"/>
              <a:gd name="connsiteY14" fmla="*/ 868577 h 2444783"/>
              <a:gd name="connsiteX15" fmla="*/ 0 w 5265782"/>
              <a:gd name="connsiteY15" fmla="*/ 868577 h 2444783"/>
              <a:gd name="connsiteX16" fmla="*/ 0 w 5265782"/>
              <a:gd name="connsiteY16" fmla="*/ 553336 h 2444783"/>
              <a:gd name="connsiteX0" fmla="*/ 0 w 5265782"/>
              <a:gd name="connsiteY0" fmla="*/ 553336 h 2444783"/>
              <a:gd name="connsiteX1" fmla="*/ 3319679 w 5265782"/>
              <a:gd name="connsiteY1" fmla="*/ 568835 h 2444783"/>
              <a:gd name="connsiteX2" fmla="*/ 3579144 w 5265782"/>
              <a:gd name="connsiteY2" fmla="*/ 0 h 2444783"/>
              <a:gd name="connsiteX3" fmla="*/ 3896434 w 5265782"/>
              <a:gd name="connsiteY3" fmla="*/ 538961 h 2444783"/>
              <a:gd name="connsiteX4" fmla="*/ 5265782 w 5265782"/>
              <a:gd name="connsiteY4" fmla="*/ 553336 h 2444783"/>
              <a:gd name="connsiteX5" fmla="*/ 5265782 w 5265782"/>
              <a:gd name="connsiteY5" fmla="*/ 868577 h 2444783"/>
              <a:gd name="connsiteX6" fmla="*/ 5265782 w 5265782"/>
              <a:gd name="connsiteY6" fmla="*/ 868577 h 2444783"/>
              <a:gd name="connsiteX7" fmla="*/ 5265782 w 5265782"/>
              <a:gd name="connsiteY7" fmla="*/ 1341439 h 2444783"/>
              <a:gd name="connsiteX8" fmla="*/ 5265782 w 5265782"/>
              <a:gd name="connsiteY8" fmla="*/ 2444783 h 2444783"/>
              <a:gd name="connsiteX9" fmla="*/ 4388152 w 5265782"/>
              <a:gd name="connsiteY9" fmla="*/ 2444783 h 2444783"/>
              <a:gd name="connsiteX10" fmla="*/ 3071706 w 5265782"/>
              <a:gd name="connsiteY10" fmla="*/ 2444783 h 2444783"/>
              <a:gd name="connsiteX11" fmla="*/ 3071706 w 5265782"/>
              <a:gd name="connsiteY11" fmla="*/ 2444783 h 2444783"/>
              <a:gd name="connsiteX12" fmla="*/ 0 w 5265782"/>
              <a:gd name="connsiteY12" fmla="*/ 2444783 h 2444783"/>
              <a:gd name="connsiteX13" fmla="*/ 0 w 5265782"/>
              <a:gd name="connsiteY13" fmla="*/ 1341439 h 2444783"/>
              <a:gd name="connsiteX14" fmla="*/ 0 w 5265782"/>
              <a:gd name="connsiteY14" fmla="*/ 868577 h 2444783"/>
              <a:gd name="connsiteX15" fmla="*/ 0 w 5265782"/>
              <a:gd name="connsiteY15" fmla="*/ 868577 h 2444783"/>
              <a:gd name="connsiteX16" fmla="*/ 0 w 5265782"/>
              <a:gd name="connsiteY16" fmla="*/ 553336 h 2444783"/>
              <a:gd name="connsiteX0" fmla="*/ 0 w 5265782"/>
              <a:gd name="connsiteY0" fmla="*/ 553336 h 2444783"/>
              <a:gd name="connsiteX1" fmla="*/ 2878762 w 5265782"/>
              <a:gd name="connsiteY1" fmla="*/ 553898 h 2444783"/>
              <a:gd name="connsiteX2" fmla="*/ 3579144 w 5265782"/>
              <a:gd name="connsiteY2" fmla="*/ 0 h 2444783"/>
              <a:gd name="connsiteX3" fmla="*/ 3896434 w 5265782"/>
              <a:gd name="connsiteY3" fmla="*/ 538961 h 2444783"/>
              <a:gd name="connsiteX4" fmla="*/ 5265782 w 5265782"/>
              <a:gd name="connsiteY4" fmla="*/ 553336 h 2444783"/>
              <a:gd name="connsiteX5" fmla="*/ 5265782 w 5265782"/>
              <a:gd name="connsiteY5" fmla="*/ 868577 h 2444783"/>
              <a:gd name="connsiteX6" fmla="*/ 5265782 w 5265782"/>
              <a:gd name="connsiteY6" fmla="*/ 868577 h 2444783"/>
              <a:gd name="connsiteX7" fmla="*/ 5265782 w 5265782"/>
              <a:gd name="connsiteY7" fmla="*/ 1341439 h 2444783"/>
              <a:gd name="connsiteX8" fmla="*/ 5265782 w 5265782"/>
              <a:gd name="connsiteY8" fmla="*/ 2444783 h 2444783"/>
              <a:gd name="connsiteX9" fmla="*/ 4388152 w 5265782"/>
              <a:gd name="connsiteY9" fmla="*/ 2444783 h 2444783"/>
              <a:gd name="connsiteX10" fmla="*/ 3071706 w 5265782"/>
              <a:gd name="connsiteY10" fmla="*/ 2444783 h 2444783"/>
              <a:gd name="connsiteX11" fmla="*/ 3071706 w 5265782"/>
              <a:gd name="connsiteY11" fmla="*/ 2444783 h 2444783"/>
              <a:gd name="connsiteX12" fmla="*/ 0 w 5265782"/>
              <a:gd name="connsiteY12" fmla="*/ 2444783 h 2444783"/>
              <a:gd name="connsiteX13" fmla="*/ 0 w 5265782"/>
              <a:gd name="connsiteY13" fmla="*/ 1341439 h 2444783"/>
              <a:gd name="connsiteX14" fmla="*/ 0 w 5265782"/>
              <a:gd name="connsiteY14" fmla="*/ 868577 h 2444783"/>
              <a:gd name="connsiteX15" fmla="*/ 0 w 5265782"/>
              <a:gd name="connsiteY15" fmla="*/ 868577 h 2444783"/>
              <a:gd name="connsiteX16" fmla="*/ 0 w 5265782"/>
              <a:gd name="connsiteY16" fmla="*/ 553336 h 2444783"/>
              <a:gd name="connsiteX0" fmla="*/ 0 w 5265782"/>
              <a:gd name="connsiteY0" fmla="*/ 553336 h 2444783"/>
              <a:gd name="connsiteX1" fmla="*/ 2878762 w 5265782"/>
              <a:gd name="connsiteY1" fmla="*/ 553898 h 2444783"/>
              <a:gd name="connsiteX2" fmla="*/ 3579144 w 5265782"/>
              <a:gd name="connsiteY2" fmla="*/ 0 h 2444783"/>
              <a:gd name="connsiteX3" fmla="*/ 3367333 w 5265782"/>
              <a:gd name="connsiteY3" fmla="*/ 553897 h 2444783"/>
              <a:gd name="connsiteX4" fmla="*/ 5265782 w 5265782"/>
              <a:gd name="connsiteY4" fmla="*/ 553336 h 2444783"/>
              <a:gd name="connsiteX5" fmla="*/ 5265782 w 5265782"/>
              <a:gd name="connsiteY5" fmla="*/ 868577 h 2444783"/>
              <a:gd name="connsiteX6" fmla="*/ 5265782 w 5265782"/>
              <a:gd name="connsiteY6" fmla="*/ 868577 h 2444783"/>
              <a:gd name="connsiteX7" fmla="*/ 5265782 w 5265782"/>
              <a:gd name="connsiteY7" fmla="*/ 1341439 h 2444783"/>
              <a:gd name="connsiteX8" fmla="*/ 5265782 w 5265782"/>
              <a:gd name="connsiteY8" fmla="*/ 2444783 h 2444783"/>
              <a:gd name="connsiteX9" fmla="*/ 4388152 w 5265782"/>
              <a:gd name="connsiteY9" fmla="*/ 2444783 h 2444783"/>
              <a:gd name="connsiteX10" fmla="*/ 3071706 w 5265782"/>
              <a:gd name="connsiteY10" fmla="*/ 2444783 h 2444783"/>
              <a:gd name="connsiteX11" fmla="*/ 3071706 w 5265782"/>
              <a:gd name="connsiteY11" fmla="*/ 2444783 h 2444783"/>
              <a:gd name="connsiteX12" fmla="*/ 0 w 5265782"/>
              <a:gd name="connsiteY12" fmla="*/ 2444783 h 2444783"/>
              <a:gd name="connsiteX13" fmla="*/ 0 w 5265782"/>
              <a:gd name="connsiteY13" fmla="*/ 1341439 h 2444783"/>
              <a:gd name="connsiteX14" fmla="*/ 0 w 5265782"/>
              <a:gd name="connsiteY14" fmla="*/ 868577 h 2444783"/>
              <a:gd name="connsiteX15" fmla="*/ 0 w 5265782"/>
              <a:gd name="connsiteY15" fmla="*/ 868577 h 2444783"/>
              <a:gd name="connsiteX16" fmla="*/ 0 w 5265782"/>
              <a:gd name="connsiteY16" fmla="*/ 553336 h 2444783"/>
              <a:gd name="connsiteX0" fmla="*/ 0 w 5265782"/>
              <a:gd name="connsiteY0" fmla="*/ 628022 h 2519469"/>
              <a:gd name="connsiteX1" fmla="*/ 2878762 w 5265782"/>
              <a:gd name="connsiteY1" fmla="*/ 628584 h 2519469"/>
              <a:gd name="connsiteX2" fmla="*/ 3123528 w 5265782"/>
              <a:gd name="connsiteY2" fmla="*/ 0 h 2519469"/>
              <a:gd name="connsiteX3" fmla="*/ 3367333 w 5265782"/>
              <a:gd name="connsiteY3" fmla="*/ 628583 h 2519469"/>
              <a:gd name="connsiteX4" fmla="*/ 5265782 w 5265782"/>
              <a:gd name="connsiteY4" fmla="*/ 628022 h 2519469"/>
              <a:gd name="connsiteX5" fmla="*/ 5265782 w 5265782"/>
              <a:gd name="connsiteY5" fmla="*/ 943263 h 2519469"/>
              <a:gd name="connsiteX6" fmla="*/ 5265782 w 5265782"/>
              <a:gd name="connsiteY6" fmla="*/ 943263 h 2519469"/>
              <a:gd name="connsiteX7" fmla="*/ 5265782 w 5265782"/>
              <a:gd name="connsiteY7" fmla="*/ 1416125 h 2519469"/>
              <a:gd name="connsiteX8" fmla="*/ 5265782 w 5265782"/>
              <a:gd name="connsiteY8" fmla="*/ 2519469 h 2519469"/>
              <a:gd name="connsiteX9" fmla="*/ 4388152 w 5265782"/>
              <a:gd name="connsiteY9" fmla="*/ 2519469 h 2519469"/>
              <a:gd name="connsiteX10" fmla="*/ 3071706 w 5265782"/>
              <a:gd name="connsiteY10" fmla="*/ 2519469 h 2519469"/>
              <a:gd name="connsiteX11" fmla="*/ 3071706 w 5265782"/>
              <a:gd name="connsiteY11" fmla="*/ 2519469 h 2519469"/>
              <a:gd name="connsiteX12" fmla="*/ 0 w 5265782"/>
              <a:gd name="connsiteY12" fmla="*/ 2519469 h 2519469"/>
              <a:gd name="connsiteX13" fmla="*/ 0 w 5265782"/>
              <a:gd name="connsiteY13" fmla="*/ 1416125 h 2519469"/>
              <a:gd name="connsiteX14" fmla="*/ 0 w 5265782"/>
              <a:gd name="connsiteY14" fmla="*/ 943263 h 2519469"/>
              <a:gd name="connsiteX15" fmla="*/ 0 w 5265782"/>
              <a:gd name="connsiteY15" fmla="*/ 943263 h 2519469"/>
              <a:gd name="connsiteX16" fmla="*/ 0 w 5265782"/>
              <a:gd name="connsiteY16" fmla="*/ 628022 h 2519469"/>
              <a:gd name="connsiteX0" fmla="*/ 0 w 5265782"/>
              <a:gd name="connsiteY0" fmla="*/ 418904 h 2310351"/>
              <a:gd name="connsiteX1" fmla="*/ 2878762 w 5265782"/>
              <a:gd name="connsiteY1" fmla="*/ 419466 h 2310351"/>
              <a:gd name="connsiteX2" fmla="*/ 3094134 w 5265782"/>
              <a:gd name="connsiteY2" fmla="*/ 0 h 2310351"/>
              <a:gd name="connsiteX3" fmla="*/ 3367333 w 5265782"/>
              <a:gd name="connsiteY3" fmla="*/ 419465 h 2310351"/>
              <a:gd name="connsiteX4" fmla="*/ 5265782 w 5265782"/>
              <a:gd name="connsiteY4" fmla="*/ 418904 h 2310351"/>
              <a:gd name="connsiteX5" fmla="*/ 5265782 w 5265782"/>
              <a:gd name="connsiteY5" fmla="*/ 734145 h 2310351"/>
              <a:gd name="connsiteX6" fmla="*/ 5265782 w 5265782"/>
              <a:gd name="connsiteY6" fmla="*/ 734145 h 2310351"/>
              <a:gd name="connsiteX7" fmla="*/ 5265782 w 5265782"/>
              <a:gd name="connsiteY7" fmla="*/ 1207007 h 2310351"/>
              <a:gd name="connsiteX8" fmla="*/ 5265782 w 5265782"/>
              <a:gd name="connsiteY8" fmla="*/ 2310351 h 2310351"/>
              <a:gd name="connsiteX9" fmla="*/ 4388152 w 5265782"/>
              <a:gd name="connsiteY9" fmla="*/ 2310351 h 2310351"/>
              <a:gd name="connsiteX10" fmla="*/ 3071706 w 5265782"/>
              <a:gd name="connsiteY10" fmla="*/ 2310351 h 2310351"/>
              <a:gd name="connsiteX11" fmla="*/ 3071706 w 5265782"/>
              <a:gd name="connsiteY11" fmla="*/ 2310351 h 2310351"/>
              <a:gd name="connsiteX12" fmla="*/ 0 w 5265782"/>
              <a:gd name="connsiteY12" fmla="*/ 2310351 h 2310351"/>
              <a:gd name="connsiteX13" fmla="*/ 0 w 5265782"/>
              <a:gd name="connsiteY13" fmla="*/ 1207007 h 2310351"/>
              <a:gd name="connsiteX14" fmla="*/ 0 w 5265782"/>
              <a:gd name="connsiteY14" fmla="*/ 734145 h 2310351"/>
              <a:gd name="connsiteX15" fmla="*/ 0 w 5265782"/>
              <a:gd name="connsiteY15" fmla="*/ 734145 h 2310351"/>
              <a:gd name="connsiteX16" fmla="*/ 0 w 5265782"/>
              <a:gd name="connsiteY16" fmla="*/ 418904 h 2310351"/>
              <a:gd name="connsiteX0" fmla="*/ 0 w 5265782"/>
              <a:gd name="connsiteY0" fmla="*/ 626580 h 2518027"/>
              <a:gd name="connsiteX1" fmla="*/ 2878762 w 5265782"/>
              <a:gd name="connsiteY1" fmla="*/ 627142 h 2518027"/>
              <a:gd name="connsiteX2" fmla="*/ 3121257 w 5265782"/>
              <a:gd name="connsiteY2" fmla="*/ 0 h 2518027"/>
              <a:gd name="connsiteX3" fmla="*/ 3367333 w 5265782"/>
              <a:gd name="connsiteY3" fmla="*/ 627141 h 2518027"/>
              <a:gd name="connsiteX4" fmla="*/ 5265782 w 5265782"/>
              <a:gd name="connsiteY4" fmla="*/ 626580 h 2518027"/>
              <a:gd name="connsiteX5" fmla="*/ 5265782 w 5265782"/>
              <a:gd name="connsiteY5" fmla="*/ 941821 h 2518027"/>
              <a:gd name="connsiteX6" fmla="*/ 5265782 w 5265782"/>
              <a:gd name="connsiteY6" fmla="*/ 941821 h 2518027"/>
              <a:gd name="connsiteX7" fmla="*/ 5265782 w 5265782"/>
              <a:gd name="connsiteY7" fmla="*/ 1414683 h 2518027"/>
              <a:gd name="connsiteX8" fmla="*/ 5265782 w 5265782"/>
              <a:gd name="connsiteY8" fmla="*/ 2518027 h 2518027"/>
              <a:gd name="connsiteX9" fmla="*/ 4388152 w 5265782"/>
              <a:gd name="connsiteY9" fmla="*/ 2518027 h 2518027"/>
              <a:gd name="connsiteX10" fmla="*/ 3071706 w 5265782"/>
              <a:gd name="connsiteY10" fmla="*/ 2518027 h 2518027"/>
              <a:gd name="connsiteX11" fmla="*/ 3071706 w 5265782"/>
              <a:gd name="connsiteY11" fmla="*/ 2518027 h 2518027"/>
              <a:gd name="connsiteX12" fmla="*/ 0 w 5265782"/>
              <a:gd name="connsiteY12" fmla="*/ 2518027 h 2518027"/>
              <a:gd name="connsiteX13" fmla="*/ 0 w 5265782"/>
              <a:gd name="connsiteY13" fmla="*/ 1414683 h 2518027"/>
              <a:gd name="connsiteX14" fmla="*/ 0 w 5265782"/>
              <a:gd name="connsiteY14" fmla="*/ 941821 h 2518027"/>
              <a:gd name="connsiteX15" fmla="*/ 0 w 5265782"/>
              <a:gd name="connsiteY15" fmla="*/ 941821 h 2518027"/>
              <a:gd name="connsiteX16" fmla="*/ 0 w 5265782"/>
              <a:gd name="connsiteY16" fmla="*/ 626580 h 2518027"/>
              <a:gd name="connsiteX0" fmla="*/ 0 w 5265782"/>
              <a:gd name="connsiteY0" fmla="*/ 530729 h 2422176"/>
              <a:gd name="connsiteX1" fmla="*/ 2878762 w 5265782"/>
              <a:gd name="connsiteY1" fmla="*/ 531291 h 2422176"/>
              <a:gd name="connsiteX2" fmla="*/ 3134818 w 5265782"/>
              <a:gd name="connsiteY2" fmla="*/ 0 h 2422176"/>
              <a:gd name="connsiteX3" fmla="*/ 3367333 w 5265782"/>
              <a:gd name="connsiteY3" fmla="*/ 531290 h 2422176"/>
              <a:gd name="connsiteX4" fmla="*/ 5265782 w 5265782"/>
              <a:gd name="connsiteY4" fmla="*/ 530729 h 2422176"/>
              <a:gd name="connsiteX5" fmla="*/ 5265782 w 5265782"/>
              <a:gd name="connsiteY5" fmla="*/ 845970 h 2422176"/>
              <a:gd name="connsiteX6" fmla="*/ 5265782 w 5265782"/>
              <a:gd name="connsiteY6" fmla="*/ 845970 h 2422176"/>
              <a:gd name="connsiteX7" fmla="*/ 5265782 w 5265782"/>
              <a:gd name="connsiteY7" fmla="*/ 1318832 h 2422176"/>
              <a:gd name="connsiteX8" fmla="*/ 5265782 w 5265782"/>
              <a:gd name="connsiteY8" fmla="*/ 2422176 h 2422176"/>
              <a:gd name="connsiteX9" fmla="*/ 4388152 w 5265782"/>
              <a:gd name="connsiteY9" fmla="*/ 2422176 h 2422176"/>
              <a:gd name="connsiteX10" fmla="*/ 3071706 w 5265782"/>
              <a:gd name="connsiteY10" fmla="*/ 2422176 h 2422176"/>
              <a:gd name="connsiteX11" fmla="*/ 3071706 w 5265782"/>
              <a:gd name="connsiteY11" fmla="*/ 2422176 h 2422176"/>
              <a:gd name="connsiteX12" fmla="*/ 0 w 5265782"/>
              <a:gd name="connsiteY12" fmla="*/ 2422176 h 2422176"/>
              <a:gd name="connsiteX13" fmla="*/ 0 w 5265782"/>
              <a:gd name="connsiteY13" fmla="*/ 1318832 h 2422176"/>
              <a:gd name="connsiteX14" fmla="*/ 0 w 5265782"/>
              <a:gd name="connsiteY14" fmla="*/ 845970 h 2422176"/>
              <a:gd name="connsiteX15" fmla="*/ 0 w 5265782"/>
              <a:gd name="connsiteY15" fmla="*/ 845970 h 2422176"/>
              <a:gd name="connsiteX16" fmla="*/ 0 w 5265782"/>
              <a:gd name="connsiteY16" fmla="*/ 530729 h 242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5782" h="2422176">
                <a:moveTo>
                  <a:pt x="0" y="530729"/>
                </a:moveTo>
                <a:lnTo>
                  <a:pt x="2878762" y="531291"/>
                </a:lnTo>
                <a:lnTo>
                  <a:pt x="3134818" y="0"/>
                </a:lnTo>
                <a:lnTo>
                  <a:pt x="3367333" y="531290"/>
                </a:lnTo>
                <a:lnTo>
                  <a:pt x="5265782" y="530729"/>
                </a:lnTo>
                <a:lnTo>
                  <a:pt x="5265782" y="845970"/>
                </a:lnTo>
                <a:lnTo>
                  <a:pt x="5265782" y="845970"/>
                </a:lnTo>
                <a:lnTo>
                  <a:pt x="5265782" y="1318832"/>
                </a:lnTo>
                <a:lnTo>
                  <a:pt x="5265782" y="2422176"/>
                </a:lnTo>
                <a:lnTo>
                  <a:pt x="4388152" y="2422176"/>
                </a:lnTo>
                <a:lnTo>
                  <a:pt x="3071706" y="2422176"/>
                </a:lnTo>
                <a:lnTo>
                  <a:pt x="3071706" y="2422176"/>
                </a:lnTo>
                <a:lnTo>
                  <a:pt x="0" y="2422176"/>
                </a:lnTo>
                <a:lnTo>
                  <a:pt x="0" y="1318832"/>
                </a:lnTo>
                <a:lnTo>
                  <a:pt x="0" y="845970"/>
                </a:lnTo>
                <a:lnTo>
                  <a:pt x="0" y="845970"/>
                </a:lnTo>
                <a:lnTo>
                  <a:pt x="0" y="53072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4400" u="sng" dirty="0">
              <a:solidFill>
                <a:schemeClr val="tx1"/>
              </a:solidFill>
              <a:latin typeface="+mj-lt"/>
            </a:endParaRPr>
          </a:p>
          <a:p>
            <a:pPr marL="107950"/>
            <a:r>
              <a:rPr lang="en-US" sz="2200" b="1" dirty="0">
                <a:solidFill>
                  <a:schemeClr val="tx1"/>
                </a:solidFill>
              </a:rPr>
              <a:t>Any</a:t>
            </a:r>
            <a:r>
              <a:rPr lang="en-US" sz="2200" dirty="0">
                <a:solidFill>
                  <a:schemeClr val="tx1"/>
                </a:solidFill>
              </a:rPr>
              <a:t> animal food that will be served or sold raw, undercooked, or without otherwise being processed to eliminate pathogens </a:t>
            </a:r>
            <a:r>
              <a:rPr lang="en-US" sz="2200" b="1" dirty="0">
                <a:solidFill>
                  <a:schemeClr val="tx1"/>
                </a:solidFill>
              </a:rPr>
              <a:t>must </a:t>
            </a:r>
            <a:r>
              <a:rPr lang="en-US" sz="2200" dirty="0">
                <a:solidFill>
                  <a:schemeClr val="tx1"/>
                </a:solidFill>
              </a:rPr>
              <a:t>have a consumer advisory.</a:t>
            </a:r>
          </a:p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41111" y="2631629"/>
            <a:ext cx="7333285" cy="1442673"/>
            <a:chOff x="2241111" y="2331373"/>
            <a:chExt cx="7333285" cy="1442673"/>
          </a:xfrm>
        </p:grpSpPr>
        <p:grpSp>
          <p:nvGrpSpPr>
            <p:cNvPr id="14" name="Group 13"/>
            <p:cNvGrpSpPr/>
            <p:nvPr/>
          </p:nvGrpSpPr>
          <p:grpSpPr>
            <a:xfrm>
              <a:off x="2241111" y="2355022"/>
              <a:ext cx="3010774" cy="1419024"/>
              <a:chOff x="2241111" y="2355022"/>
              <a:chExt cx="3010774" cy="141902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41111" y="2355022"/>
                <a:ext cx="3010774" cy="1419024"/>
                <a:chOff x="2241111" y="2355022"/>
                <a:chExt cx="3010774" cy="1419024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241111" y="2377014"/>
                  <a:ext cx="1293705" cy="1397032"/>
                  <a:chOff x="2241111" y="2377014"/>
                  <a:chExt cx="1293705" cy="1397032"/>
                </a:xfrm>
              </p:grpSpPr>
              <p:sp>
                <p:nvSpPr>
                  <p:cNvPr id="7" name="Title 1"/>
                  <p:cNvSpPr txBox="1">
                    <a:spLocks/>
                  </p:cNvSpPr>
                  <p:nvPr/>
                </p:nvSpPr>
                <p:spPr>
                  <a:xfrm>
                    <a:off x="2371981" y="2934441"/>
                    <a:ext cx="1162835" cy="8396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166688">
                      <a:lnSpc>
                        <a:spcPct val="100000"/>
                      </a:lnSpc>
                      <a:spcBef>
                        <a:spcPts val="600"/>
                      </a:spcBef>
                    </a:pPr>
                    <a:r>
                      <a:rPr lang="en-US" sz="2400" dirty="0">
                        <a:latin typeface="+mn-lt"/>
                      </a:rPr>
                      <a:t>Eggs</a:t>
                    </a: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241111" y="2377014"/>
                    <a:ext cx="1247425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28600" lvl="0" algn="ctr">
                      <a:lnSpc>
                        <a:spcPct val="100000"/>
                      </a:lnSpc>
                      <a:spcBef>
                        <a:spcPts val="600"/>
                      </a:spcBef>
                    </a:pPr>
                    <a:r>
                      <a:rPr lang="en-US" sz="2400" dirty="0"/>
                      <a:t>Milk</a:t>
                    </a:r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3725359" y="2355022"/>
                  <a:ext cx="152652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28600" algn="ctr">
                    <a:lnSpc>
                      <a:spcPct val="100000"/>
                    </a:lnSpc>
                    <a:spcBef>
                      <a:spcPts val="600"/>
                    </a:spcBef>
                  </a:pPr>
                  <a:r>
                    <a:rPr lang="en-US" sz="2400" dirty="0"/>
                    <a:t>Poultry</a:t>
                  </a: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3967394" y="3131104"/>
                <a:ext cx="996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ctr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Pork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6578008" y="2331373"/>
              <a:ext cx="29963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US" sz="2400" dirty="0"/>
                <a:t>Fish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71384" y="2355021"/>
              <a:ext cx="9140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2400" dirty="0"/>
                <a:t>Lamb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29627" y="3131105"/>
              <a:ext cx="1532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US" sz="2400" dirty="0"/>
                <a:t>Shellfish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7" y="3139329"/>
              <a:ext cx="784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2400" dirty="0"/>
                <a:t>Beef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" y="138826"/>
            <a:ext cx="1133856" cy="1107564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1191539" y="389902"/>
            <a:ext cx="11249476" cy="60541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Test Your Knowledge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49FE344-4D58-4202-9A2F-B8B1082C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08"/>
            <a:ext cx="10515600" cy="2852737"/>
          </a:xfrm>
        </p:spPr>
        <p:txBody>
          <a:bodyPr/>
          <a:lstStyle/>
          <a:p>
            <a:pPr algn="r"/>
            <a:r>
              <a:rPr lang="en-US" sz="4800" dirty="0"/>
              <a:t>TN Food Service Establishment Rules: </a:t>
            </a:r>
            <a:br>
              <a:rPr lang="en-US" dirty="0"/>
            </a:br>
            <a:r>
              <a:rPr lang="en-US" dirty="0"/>
              <a:t>Date Marking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113" y="3513128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2637591"/>
            <a:ext cx="2234840" cy="21484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E468304-463D-4FF8-8F8F-7F64D1FF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112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date marking?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2880359"/>
            <a:ext cx="8953500" cy="2736533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Even foods that are refrigerated can grow bacteria that can cause foodborne illness.</a:t>
            </a:r>
          </a:p>
          <a:p>
            <a:pPr lvl="0" fontAlgn="ctr"/>
            <a:r>
              <a:rPr lang="en-US" sz="2400" dirty="0"/>
              <a:t>Date marking is a way to identify how old foods are, and when those foods should be discarded to prevent bacteria from causing foodborne illness.</a:t>
            </a:r>
          </a:p>
          <a:p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CAECDB-6C2A-45C2-879F-01BCE7FF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015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foods need to be date marked?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843" y="2784948"/>
            <a:ext cx="7650707" cy="3141630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400" dirty="0"/>
              <a:t>Foods require date marking when they are:</a:t>
            </a:r>
          </a:p>
          <a:p>
            <a:pPr marL="463550" fontAlgn="ctr"/>
            <a:r>
              <a:rPr lang="en-US" sz="2400" dirty="0"/>
              <a:t>Prepared in house OR commercially,</a:t>
            </a:r>
          </a:p>
          <a:p>
            <a:pPr marL="463550" fontAlgn="ctr"/>
            <a:r>
              <a:rPr lang="en-US" sz="2400" dirty="0"/>
              <a:t>Refrigerated, </a:t>
            </a:r>
          </a:p>
          <a:p>
            <a:pPr marL="463550" fontAlgn="ctr"/>
            <a:r>
              <a:rPr lang="en-US" sz="2400" dirty="0"/>
              <a:t>Ready-to-eat,</a:t>
            </a:r>
          </a:p>
          <a:p>
            <a:pPr marL="463550" fontAlgn="ctr"/>
            <a:r>
              <a:rPr lang="en-US" sz="2400" dirty="0"/>
              <a:t>Held for longer than 24 hours, </a:t>
            </a:r>
            <a:r>
              <a:rPr lang="en-US" sz="2400" i="1" dirty="0"/>
              <a:t>and</a:t>
            </a:r>
            <a:endParaRPr lang="en-US" sz="2400" dirty="0"/>
          </a:p>
          <a:p>
            <a:pPr marL="463550" fontAlgn="ctr"/>
            <a:r>
              <a:rPr lang="en-US" sz="2400" dirty="0"/>
              <a:t>A TCS food.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56516E-22DE-40D0-912A-C6143C84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812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foods need to be date marked?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843" y="2784948"/>
            <a:ext cx="7650707" cy="3141630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400" dirty="0"/>
              <a:t>Foods require date marking when they are:</a:t>
            </a:r>
          </a:p>
          <a:p>
            <a:pPr marL="463550" fontAlgn="ctr"/>
            <a:r>
              <a:rPr lang="en-US" sz="2400" dirty="0"/>
              <a:t>Prepared in house OR commercially,</a:t>
            </a:r>
          </a:p>
          <a:p>
            <a:pPr marL="463550" fontAlgn="ctr"/>
            <a:r>
              <a:rPr lang="en-US" sz="2400" dirty="0"/>
              <a:t>Refrigerated, </a:t>
            </a:r>
          </a:p>
          <a:p>
            <a:pPr marL="463550" fontAlgn="ctr"/>
            <a:r>
              <a:rPr lang="en-US" sz="2400" dirty="0"/>
              <a:t>Ready-to-eat,</a:t>
            </a:r>
          </a:p>
          <a:p>
            <a:pPr marL="463550" fontAlgn="ctr"/>
            <a:r>
              <a:rPr lang="en-US" sz="2400" dirty="0"/>
              <a:t>Held for longer than 24 hours, </a:t>
            </a:r>
            <a:r>
              <a:rPr lang="en-US" sz="2400" i="1" dirty="0"/>
              <a:t>and</a:t>
            </a:r>
            <a:endParaRPr lang="en-US" sz="2400" dirty="0"/>
          </a:p>
          <a:p>
            <a:pPr marL="463550" fontAlgn="ctr"/>
            <a:r>
              <a:rPr lang="en-US" sz="2400" dirty="0"/>
              <a:t>A TCS food.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69491" y="2315155"/>
            <a:ext cx="4819192" cy="3589020"/>
          </a:xfrm>
          <a:prstGeom prst="wedgeRoundRectCallout">
            <a:avLst>
              <a:gd name="adj1" fmla="val -126804"/>
              <a:gd name="adj2" fmla="val 3385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2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>
                <a:latin typeface="+mj-lt"/>
              </a:rPr>
              <a:t> REMEMBER! </a:t>
            </a:r>
            <a:r>
              <a:rPr lang="en-US" altLang="en-US" sz="1800" b="1" dirty="0">
                <a:latin typeface="+mj-lt"/>
              </a:rPr>
              <a:t>TCS foods </a:t>
            </a:r>
            <a:r>
              <a:rPr lang="en-US" altLang="en-US" sz="1800" dirty="0">
                <a:latin typeface="+mj-lt"/>
              </a:rPr>
              <a:t>include: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Meat, fish, poultry, seafood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Eggs &amp; dairy products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Cooked vegetables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Tofu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Cooked rice, beans, pasta and potatoes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Sprouts (alfalfa and bean)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Cut melons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Garlic or herbs bottled in oil</a:t>
            </a:r>
          </a:p>
          <a:p>
            <a:pPr marL="457200" lvl="2">
              <a:lnSpc>
                <a:spcPct val="114000"/>
              </a:lnSpc>
              <a:spcBef>
                <a:spcPts val="0"/>
              </a:spcBef>
            </a:pPr>
            <a:r>
              <a:rPr lang="en-US" altLang="en-US" sz="1800" dirty="0"/>
              <a:t>Sliced tomatoes &amp; cut leafy greens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F84E89-42F0-4A32-BA85-D8E7986F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are restaurants related to foodborne illness?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0675" y="3089951"/>
            <a:ext cx="11295960" cy="258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2400" dirty="0">
                <a:latin typeface="+mj-lt"/>
              </a:rPr>
              <a:t>n 2013, food prepared in restaurants was related to:</a:t>
            </a:r>
          </a:p>
          <a:p>
            <a:pPr lvl="1"/>
            <a:r>
              <a:rPr lang="en-US" altLang="en-US" dirty="0"/>
              <a:t>60% of foodborne illness outbreaks and </a:t>
            </a:r>
          </a:p>
          <a:p>
            <a:pPr lvl="1"/>
            <a:r>
              <a:rPr lang="en-US" altLang="en-US" dirty="0"/>
              <a:t>51% of outbreak-associated illness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64981" y="2648246"/>
            <a:ext cx="2921000" cy="2921000"/>
            <a:chOff x="5620140" y="1880230"/>
            <a:chExt cx="2921000" cy="2921000"/>
          </a:xfrm>
        </p:grpSpPr>
        <p:sp>
          <p:nvSpPr>
            <p:cNvPr id="12" name="Oval 11"/>
            <p:cNvSpPr/>
            <p:nvPr/>
          </p:nvSpPr>
          <p:spPr>
            <a:xfrm>
              <a:off x="5620140" y="1880230"/>
              <a:ext cx="2921000" cy="292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6" y="2321935"/>
              <a:ext cx="1372889" cy="2101271"/>
            </a:xfrm>
            <a:prstGeom prst="rect">
              <a:avLst/>
            </a:prstGeom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F60AC3F1-2944-471F-8F94-D2174246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948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Are there exceptions to date </a:t>
            </a:r>
            <a:r>
              <a:rPr lang="en-US" sz="3600"/>
              <a:t>marking?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646" y="2696901"/>
            <a:ext cx="7650707" cy="3218102"/>
          </a:xfrm>
        </p:spPr>
        <p:txBody>
          <a:bodyPr>
            <a:normAutofit fontScale="92500" lnSpcReduction="10000"/>
          </a:bodyPr>
          <a:lstStyle/>
          <a:p>
            <a:pPr marL="0" lvl="0" indent="0" fontAlgn="ctr">
              <a:buNone/>
            </a:pPr>
            <a:r>
              <a:rPr lang="en-US" sz="2400" dirty="0"/>
              <a:t>Date marking is not required for the following items:</a:t>
            </a:r>
          </a:p>
          <a:p>
            <a:pPr marL="566738" fontAlgn="ctr"/>
            <a:r>
              <a:rPr lang="en-US" sz="2400" dirty="0"/>
              <a:t>Deli salads</a:t>
            </a:r>
          </a:p>
          <a:p>
            <a:pPr marL="566738" fontAlgn="ctr"/>
            <a:r>
              <a:rPr lang="en-US" sz="2400" dirty="0"/>
              <a:t>Aged hard cheese</a:t>
            </a:r>
          </a:p>
          <a:p>
            <a:pPr marL="566738" fontAlgn="ctr"/>
            <a:r>
              <a:rPr lang="en-US" sz="2400" dirty="0"/>
              <a:t>Semi-soft cheeses</a:t>
            </a:r>
          </a:p>
          <a:p>
            <a:pPr marL="566738" fontAlgn="ctr"/>
            <a:r>
              <a:rPr lang="en-US" sz="2400" dirty="0"/>
              <a:t>Cultured dairy products</a:t>
            </a:r>
          </a:p>
          <a:p>
            <a:pPr marL="566738" fontAlgn="ctr"/>
            <a:r>
              <a:rPr lang="en-US" sz="2400" dirty="0"/>
              <a:t>Preserved Fish products</a:t>
            </a:r>
          </a:p>
          <a:p>
            <a:pPr marL="566738" fontAlgn="ctr"/>
            <a:r>
              <a:rPr lang="en-US" sz="2400" dirty="0"/>
              <a:t>Shelf stable dry fermented sausages</a:t>
            </a:r>
          </a:p>
          <a:p>
            <a:pPr marL="566738" fontAlgn="ctr"/>
            <a:r>
              <a:rPr lang="en-US" sz="2400" dirty="0"/>
              <a:t>Shelf stable salt-cured products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5099F9-FD87-46E6-8DF1-2A2EF254D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277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should a date mark include?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6" y="2825087"/>
            <a:ext cx="8145194" cy="3351876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A day or date should be clearly written on the food package to indicate </a:t>
            </a:r>
            <a:r>
              <a:rPr lang="en-US" sz="2400" b="1" dirty="0"/>
              <a:t>when the food should be consumed, sold, or discarded</a:t>
            </a:r>
          </a:p>
          <a:p>
            <a:pPr lvl="1" fontAlgn="ctr"/>
            <a:r>
              <a:rPr lang="en-US" sz="2000" dirty="0"/>
              <a:t>Other dates may also be listed, but they are not required</a:t>
            </a:r>
          </a:p>
          <a:p>
            <a:pPr lvl="0" fontAlgn="ctr"/>
            <a:r>
              <a:rPr lang="en-US" sz="2400" dirty="0"/>
              <a:t>The day/date written can be no more than seven (7) days from when the food was prepared (if prepared in house) or opened (if it was commercially prepared)</a:t>
            </a:r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572375" y="3112167"/>
            <a:ext cx="3441240" cy="2007579"/>
            <a:chOff x="6894050" y="2940798"/>
            <a:chExt cx="3755986" cy="21911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826">
              <a:off x="7169509" y="2940798"/>
              <a:ext cx="3441731" cy="2191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val 3"/>
            <p:cNvSpPr/>
            <p:nvPr/>
          </p:nvSpPr>
          <p:spPr>
            <a:xfrm rot="264456">
              <a:off x="6894050" y="4024383"/>
              <a:ext cx="3755986" cy="1094261"/>
            </a:xfrm>
            <a:prstGeom prst="ellipse">
              <a:avLst/>
            </a:prstGeom>
            <a:noFill/>
            <a:ln w="38100">
              <a:solidFill>
                <a:srgbClr val="DF5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03949" y="5152312"/>
            <a:ext cx="237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This item was opened on 7/01/16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556" y="5501306"/>
            <a:ext cx="879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n-US" sz="2000" b="1" dirty="0"/>
              <a:t>Note: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1" dirty="0"/>
              <a:t>f food is not properly dated, it must be used or discarded within 24 hours.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2F653D1-E648-4DFF-9E0B-4566AE00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456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Does freezing a food change its date mark?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57" y="2632010"/>
            <a:ext cx="9448959" cy="3468182"/>
          </a:xfrm>
        </p:spPr>
        <p:txBody>
          <a:bodyPr>
            <a:noAutofit/>
          </a:bodyPr>
          <a:lstStyle/>
          <a:p>
            <a:pPr lvl="0" fontAlgn="ctr">
              <a:spcAft>
                <a:spcPts val="1200"/>
              </a:spcAft>
            </a:pPr>
            <a:r>
              <a:rPr lang="en-US" sz="2200" dirty="0"/>
              <a:t>Freezing a food stops the date marking clock, but </a:t>
            </a:r>
            <a:r>
              <a:rPr lang="en-US" sz="2200" b="1" dirty="0"/>
              <a:t>does not reset it</a:t>
            </a:r>
          </a:p>
          <a:p>
            <a:pPr lvl="0" fontAlgn="ctr">
              <a:spcBef>
                <a:spcPts val="0"/>
              </a:spcBef>
            </a:pPr>
            <a:r>
              <a:rPr lang="en-US" sz="2200" dirty="0"/>
              <a:t>When a food requiring date marking is frozen, the marking must include:</a:t>
            </a:r>
          </a:p>
          <a:p>
            <a:pPr marL="1027113" lvl="1" fontAlgn="ctr"/>
            <a:r>
              <a:rPr lang="en-US" sz="2200" dirty="0"/>
              <a:t>Use by date,</a:t>
            </a:r>
          </a:p>
          <a:p>
            <a:pPr marL="1027113" lvl="1" fontAlgn="ctr"/>
            <a:r>
              <a:rPr lang="en-US" sz="2200" dirty="0"/>
              <a:t>Freezing date,</a:t>
            </a:r>
          </a:p>
          <a:p>
            <a:pPr marL="1027113" lvl="1" fontAlgn="ctr"/>
            <a:r>
              <a:rPr lang="en-US" sz="2200" dirty="0"/>
              <a:t>Thawing date, </a:t>
            </a:r>
            <a:r>
              <a:rPr lang="en-US" sz="2200" i="1" dirty="0"/>
              <a:t>and</a:t>
            </a:r>
            <a:endParaRPr lang="en-US" sz="2200" dirty="0"/>
          </a:p>
          <a:p>
            <a:pPr marL="1027113" lvl="1" fontAlgn="ctr">
              <a:spcAft>
                <a:spcPts val="600"/>
              </a:spcAft>
            </a:pPr>
            <a:r>
              <a:rPr lang="en-US" sz="2200" dirty="0"/>
              <a:t>Preparation date</a:t>
            </a:r>
          </a:p>
          <a:p>
            <a:pPr marL="457200" lvl="1" indent="0" fontAlgn="ctr">
              <a:buNone/>
            </a:pPr>
            <a:r>
              <a:rPr lang="en-US" sz="2200" i="1" dirty="0"/>
              <a:t>This makes it clear how many of the original seven days have been used</a:t>
            </a:r>
            <a:r>
              <a:rPr lang="en-US" sz="2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58">
            <a:off x="9364722" y="2574689"/>
            <a:ext cx="2592264" cy="233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67B756B-3139-446F-AA97-D0891F19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24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7999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Example: Freezing &amp; Date Marking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4" y="2927534"/>
            <a:ext cx="7052610" cy="201986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24554" y="2976083"/>
            <a:ext cx="815926" cy="406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921" y="2215270"/>
            <a:ext cx="30415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is prepared and date marked, and is counted as the first of 7 days it is safe to use.</a:t>
            </a:r>
          </a:p>
        </p:txBody>
      </p:sp>
      <p:sp>
        <p:nvSpPr>
          <p:cNvPr id="17" name="Oval 16"/>
          <p:cNvSpPr/>
          <p:nvPr/>
        </p:nvSpPr>
        <p:spPr>
          <a:xfrm>
            <a:off x="53548" y="2042293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F80CD36-43FF-4EB8-B02D-B4F639DC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25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7999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Example: Freezing &amp; Date Marking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4" y="2927534"/>
            <a:ext cx="7052610" cy="201986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24554" y="2976083"/>
            <a:ext cx="815926" cy="406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921" y="2215270"/>
            <a:ext cx="30415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is prepared and date marked, and is counted as the first of 7 days it is safe to use.</a:t>
            </a:r>
          </a:p>
        </p:txBody>
      </p:sp>
      <p:sp>
        <p:nvSpPr>
          <p:cNvPr id="17" name="Oval 16"/>
          <p:cNvSpPr/>
          <p:nvPr/>
        </p:nvSpPr>
        <p:spPr>
          <a:xfrm>
            <a:off x="53548" y="2042293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91946" y="2549364"/>
            <a:ext cx="379790" cy="6906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25502" y="2094570"/>
            <a:ext cx="20631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182880">
            <a:spAutoFit/>
          </a:bodyPr>
          <a:lstStyle/>
          <a:p>
            <a:r>
              <a:rPr lang="en-US" sz="1600" dirty="0"/>
              <a:t>The food is stored at 41º F for two days.</a:t>
            </a:r>
          </a:p>
        </p:txBody>
      </p:sp>
      <p:sp>
        <p:nvSpPr>
          <p:cNvPr id="18" name="Oval 17"/>
          <p:cNvSpPr/>
          <p:nvPr/>
        </p:nvSpPr>
        <p:spPr>
          <a:xfrm>
            <a:off x="4201174" y="1858639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2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BF13F2C-CB5B-4FF2-A01A-E4CAFA94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7999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Example: Freezing &amp; Date Marking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4" y="2927534"/>
            <a:ext cx="7052610" cy="201986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24554" y="2976083"/>
            <a:ext cx="815926" cy="406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921" y="2215270"/>
            <a:ext cx="30415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is prepared and date marked, and is counted as the first of 7 days it is safe to use.</a:t>
            </a:r>
          </a:p>
        </p:txBody>
      </p:sp>
      <p:sp>
        <p:nvSpPr>
          <p:cNvPr id="17" name="Oval 16"/>
          <p:cNvSpPr/>
          <p:nvPr/>
        </p:nvSpPr>
        <p:spPr>
          <a:xfrm>
            <a:off x="53548" y="2042293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91946" y="2549364"/>
            <a:ext cx="379790" cy="6906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25502" y="2094570"/>
            <a:ext cx="20631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182880">
            <a:spAutoFit/>
          </a:bodyPr>
          <a:lstStyle/>
          <a:p>
            <a:r>
              <a:rPr lang="en-US" sz="1600" dirty="0"/>
              <a:t>The food is stored at 41º F for two days.</a:t>
            </a:r>
          </a:p>
        </p:txBody>
      </p:sp>
      <p:sp>
        <p:nvSpPr>
          <p:cNvPr id="18" name="Oval 17"/>
          <p:cNvSpPr/>
          <p:nvPr/>
        </p:nvSpPr>
        <p:spPr>
          <a:xfrm>
            <a:off x="4201174" y="1858639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2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374069" y="2670525"/>
            <a:ext cx="1274374" cy="6876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25107" y="1957515"/>
            <a:ext cx="33762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The food is frozen at 0º F the next day, and since it was not frozen </a:t>
            </a:r>
            <a:r>
              <a:rPr lang="en-US" sz="1600" i="1" dirty="0"/>
              <a:t>all</a:t>
            </a:r>
            <a:r>
              <a:rPr lang="en-US" sz="1600" dirty="0"/>
              <a:t> day, it counts as one of the 7 days.</a:t>
            </a:r>
          </a:p>
        </p:txBody>
      </p:sp>
      <p:sp>
        <p:nvSpPr>
          <p:cNvPr id="19" name="Oval 18"/>
          <p:cNvSpPr/>
          <p:nvPr/>
        </p:nvSpPr>
        <p:spPr>
          <a:xfrm>
            <a:off x="10836261" y="1817162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7347093-5469-4A84-824C-4ADC7EED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7999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Example: Freezing &amp; Date Marking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4" y="2927534"/>
            <a:ext cx="7052610" cy="201986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24554" y="2976083"/>
            <a:ext cx="815926" cy="406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921" y="2215270"/>
            <a:ext cx="30415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is prepared and date marked, and is counted as the first of 7 days it is safe to use.</a:t>
            </a:r>
          </a:p>
        </p:txBody>
      </p:sp>
      <p:sp>
        <p:nvSpPr>
          <p:cNvPr id="17" name="Oval 16"/>
          <p:cNvSpPr/>
          <p:nvPr/>
        </p:nvSpPr>
        <p:spPr>
          <a:xfrm>
            <a:off x="53548" y="2042293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91946" y="2549364"/>
            <a:ext cx="379790" cy="6906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25502" y="2094570"/>
            <a:ext cx="20631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182880">
            <a:spAutoFit/>
          </a:bodyPr>
          <a:lstStyle/>
          <a:p>
            <a:r>
              <a:rPr lang="en-US" sz="1600" dirty="0"/>
              <a:t>The food is stored at 41º F for two days.</a:t>
            </a:r>
          </a:p>
        </p:txBody>
      </p:sp>
      <p:sp>
        <p:nvSpPr>
          <p:cNvPr id="18" name="Oval 17"/>
          <p:cNvSpPr/>
          <p:nvPr/>
        </p:nvSpPr>
        <p:spPr>
          <a:xfrm>
            <a:off x="4201174" y="1858639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2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374069" y="2670525"/>
            <a:ext cx="1274374" cy="6876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25107" y="1957515"/>
            <a:ext cx="33762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The food is frozen at 0º F the next day, and since it was not frozen </a:t>
            </a:r>
            <a:r>
              <a:rPr lang="en-US" sz="1600" i="1" dirty="0"/>
              <a:t>all</a:t>
            </a:r>
            <a:r>
              <a:rPr lang="en-US" sz="1600" dirty="0"/>
              <a:t> day, it counts as one of the 7 days.</a:t>
            </a:r>
          </a:p>
        </p:txBody>
      </p:sp>
      <p:sp>
        <p:nvSpPr>
          <p:cNvPr id="19" name="Oval 18"/>
          <p:cNvSpPr/>
          <p:nvPr/>
        </p:nvSpPr>
        <p:spPr>
          <a:xfrm>
            <a:off x="10836261" y="1817162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753204" y="3839119"/>
            <a:ext cx="1911925" cy="3580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400251" y="3695948"/>
            <a:ext cx="164704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remains frozen for 3 days.</a:t>
            </a:r>
          </a:p>
        </p:txBody>
      </p:sp>
      <p:sp>
        <p:nvSpPr>
          <p:cNvPr id="20" name="Oval 19"/>
          <p:cNvSpPr/>
          <p:nvPr/>
        </p:nvSpPr>
        <p:spPr>
          <a:xfrm>
            <a:off x="10074791" y="3493418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4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EB7CBF7-B0D3-4900-8735-A8ECC86F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7999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Example: Freezing &amp; Date Marking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4" y="2927534"/>
            <a:ext cx="7052610" cy="201986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24554" y="2976083"/>
            <a:ext cx="815926" cy="406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921" y="2215270"/>
            <a:ext cx="30415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is prepared and date marked, and is counted as the first of 7 days it is safe to use.</a:t>
            </a:r>
          </a:p>
        </p:txBody>
      </p:sp>
      <p:sp>
        <p:nvSpPr>
          <p:cNvPr id="17" name="Oval 16"/>
          <p:cNvSpPr/>
          <p:nvPr/>
        </p:nvSpPr>
        <p:spPr>
          <a:xfrm>
            <a:off x="53548" y="2042293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91946" y="2549364"/>
            <a:ext cx="379790" cy="6906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25502" y="2094570"/>
            <a:ext cx="20631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182880">
            <a:spAutoFit/>
          </a:bodyPr>
          <a:lstStyle/>
          <a:p>
            <a:r>
              <a:rPr lang="en-US" sz="1600" dirty="0"/>
              <a:t>The food is stored at 41º F for two days.</a:t>
            </a:r>
          </a:p>
        </p:txBody>
      </p:sp>
      <p:sp>
        <p:nvSpPr>
          <p:cNvPr id="18" name="Oval 17"/>
          <p:cNvSpPr/>
          <p:nvPr/>
        </p:nvSpPr>
        <p:spPr>
          <a:xfrm>
            <a:off x="4201174" y="1858639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2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374069" y="2670525"/>
            <a:ext cx="1274374" cy="6876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25107" y="1957515"/>
            <a:ext cx="33762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The food is frozen at 0º F the next day, and since it was not frozen </a:t>
            </a:r>
            <a:r>
              <a:rPr lang="en-US" sz="1600" i="1" dirty="0"/>
              <a:t>all</a:t>
            </a:r>
            <a:r>
              <a:rPr lang="en-US" sz="1600" dirty="0"/>
              <a:t> day, it counts as one of the 7 days.</a:t>
            </a:r>
          </a:p>
        </p:txBody>
      </p:sp>
      <p:sp>
        <p:nvSpPr>
          <p:cNvPr id="19" name="Oval 18"/>
          <p:cNvSpPr/>
          <p:nvPr/>
        </p:nvSpPr>
        <p:spPr>
          <a:xfrm>
            <a:off x="10836261" y="1817162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753204" y="3839119"/>
            <a:ext cx="1911925" cy="3580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400251" y="3695948"/>
            <a:ext cx="164704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remains frozen for 3 days.</a:t>
            </a:r>
          </a:p>
        </p:txBody>
      </p:sp>
      <p:sp>
        <p:nvSpPr>
          <p:cNvPr id="20" name="Oval 19"/>
          <p:cNvSpPr/>
          <p:nvPr/>
        </p:nvSpPr>
        <p:spPr>
          <a:xfrm>
            <a:off x="10074791" y="3493418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4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45022" y="4656110"/>
            <a:ext cx="569678" cy="7651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9295" y="5296994"/>
            <a:ext cx="542244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365760" rIns="0">
            <a:spAutoFit/>
          </a:bodyPr>
          <a:lstStyle/>
          <a:p>
            <a:r>
              <a:rPr lang="en-US" sz="1600" dirty="0"/>
              <a:t>The food is thawed and stored at 41º F. This counts as one of the 7 days because it is above 0º F for part of the day.</a:t>
            </a:r>
          </a:p>
        </p:txBody>
      </p:sp>
      <p:sp>
        <p:nvSpPr>
          <p:cNvPr id="22" name="Oval 21"/>
          <p:cNvSpPr/>
          <p:nvPr/>
        </p:nvSpPr>
        <p:spPr>
          <a:xfrm>
            <a:off x="308908" y="5066467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5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7682670-F338-42D0-A962-9DCB7E5C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7999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Example: Freezing &amp; Date Marking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4" y="2927534"/>
            <a:ext cx="7052610" cy="201986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24554" y="2976083"/>
            <a:ext cx="815926" cy="406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921" y="2215270"/>
            <a:ext cx="304159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is prepared and date marked, and is counted as the first of 7 days it is safe to use.</a:t>
            </a:r>
          </a:p>
        </p:txBody>
      </p:sp>
      <p:sp>
        <p:nvSpPr>
          <p:cNvPr id="17" name="Oval 16"/>
          <p:cNvSpPr/>
          <p:nvPr/>
        </p:nvSpPr>
        <p:spPr>
          <a:xfrm>
            <a:off x="53548" y="2042293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91946" y="2549364"/>
            <a:ext cx="379790" cy="6906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25502" y="2094570"/>
            <a:ext cx="20631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182880">
            <a:spAutoFit/>
          </a:bodyPr>
          <a:lstStyle/>
          <a:p>
            <a:r>
              <a:rPr lang="en-US" sz="1600" dirty="0"/>
              <a:t>The food is stored at 41º F for two days.</a:t>
            </a:r>
          </a:p>
        </p:txBody>
      </p:sp>
      <p:sp>
        <p:nvSpPr>
          <p:cNvPr id="18" name="Oval 17"/>
          <p:cNvSpPr/>
          <p:nvPr/>
        </p:nvSpPr>
        <p:spPr>
          <a:xfrm>
            <a:off x="4201174" y="1858639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2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374069" y="2670525"/>
            <a:ext cx="1274374" cy="6876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25107" y="1957515"/>
            <a:ext cx="33762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The food is frozen at 0º F the next day, and since it was not frozen </a:t>
            </a:r>
            <a:r>
              <a:rPr lang="en-US" sz="1600" i="1" dirty="0"/>
              <a:t>all</a:t>
            </a:r>
            <a:r>
              <a:rPr lang="en-US" sz="1600" dirty="0"/>
              <a:t> day, it counts as one of the 7 days.</a:t>
            </a:r>
          </a:p>
        </p:txBody>
      </p:sp>
      <p:sp>
        <p:nvSpPr>
          <p:cNvPr id="19" name="Oval 18"/>
          <p:cNvSpPr/>
          <p:nvPr/>
        </p:nvSpPr>
        <p:spPr>
          <a:xfrm>
            <a:off x="10836261" y="1817162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753204" y="3839119"/>
            <a:ext cx="1911925" cy="3580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400251" y="3695948"/>
            <a:ext cx="164704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274320">
            <a:spAutoFit/>
          </a:bodyPr>
          <a:lstStyle/>
          <a:p>
            <a:r>
              <a:rPr lang="en-US" sz="1600" dirty="0"/>
              <a:t>The food remains frozen for 3 days.</a:t>
            </a:r>
          </a:p>
        </p:txBody>
      </p:sp>
      <p:sp>
        <p:nvSpPr>
          <p:cNvPr id="20" name="Oval 19"/>
          <p:cNvSpPr/>
          <p:nvPr/>
        </p:nvSpPr>
        <p:spPr>
          <a:xfrm>
            <a:off x="10074791" y="3493418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4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541498" y="4832317"/>
            <a:ext cx="1413014" cy="8813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10730" y="5293223"/>
            <a:ext cx="324025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365760">
            <a:spAutoFit/>
          </a:bodyPr>
          <a:lstStyle/>
          <a:p>
            <a:r>
              <a:rPr lang="en-US" sz="1600" dirty="0"/>
              <a:t>The food is stored at 41º F  and discarded at the end of the day.</a:t>
            </a:r>
          </a:p>
        </p:txBody>
      </p:sp>
      <p:sp>
        <p:nvSpPr>
          <p:cNvPr id="21" name="Oval 20"/>
          <p:cNvSpPr/>
          <p:nvPr/>
        </p:nvSpPr>
        <p:spPr>
          <a:xfrm>
            <a:off x="7716087" y="5045500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6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45022" y="4656110"/>
            <a:ext cx="569678" cy="7651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9295" y="5296994"/>
            <a:ext cx="542244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lIns="365760" rIns="0">
            <a:spAutoFit/>
          </a:bodyPr>
          <a:lstStyle/>
          <a:p>
            <a:r>
              <a:rPr lang="en-US" sz="1600" dirty="0"/>
              <a:t>The food is thawed and stored at 41º F. This counts as one of the 7 days because it is above 0º F for part of the day.</a:t>
            </a:r>
          </a:p>
        </p:txBody>
      </p:sp>
      <p:sp>
        <p:nvSpPr>
          <p:cNvPr id="22" name="Oval 21"/>
          <p:cNvSpPr/>
          <p:nvPr/>
        </p:nvSpPr>
        <p:spPr>
          <a:xfrm>
            <a:off x="308908" y="5066467"/>
            <a:ext cx="590338" cy="590338"/>
          </a:xfrm>
          <a:prstGeom prst="ellipse">
            <a:avLst/>
          </a:prstGeom>
          <a:solidFill>
            <a:srgbClr val="61C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ADDAFEC-D82F-4B74-8B42-E506FAD7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does combining foods affect date marking?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Date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414"/>
            <a:ext cx="1131286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5403"/>
            <a:ext cx="10515600" cy="3391560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f different containers of foods are combined, the date of the </a:t>
            </a:r>
            <a:r>
              <a:rPr lang="en-US" sz="2400" b="1" dirty="0"/>
              <a:t>oldest</a:t>
            </a:r>
            <a:r>
              <a:rPr lang="en-US" sz="2400" dirty="0"/>
              <a:t> ingredient becomes the date marked on the package</a:t>
            </a:r>
          </a:p>
          <a:p>
            <a:pPr lvl="0" fontAlgn="ctr"/>
            <a:endParaRPr lang="en-US" sz="800" dirty="0"/>
          </a:p>
          <a:p>
            <a:pPr lvl="0" fontAlgn="ctr"/>
            <a:r>
              <a:rPr lang="en-US" sz="2400" dirty="0"/>
              <a:t>For example: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f today is Wednesday, and you are mixing salad prepared on Monday with salad prepared on Tuesday, the salad would be labeled as prepared on Monday.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74A750-6804-44C7-9432-88BFA235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1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are restaurants related to foodborne illness?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0675" y="3089951"/>
            <a:ext cx="11295960" cy="258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dirty="0">
                <a:latin typeface="+mj-lt"/>
              </a:rPr>
              <a:t>n Tennessee, restaurants were related to:</a:t>
            </a:r>
          </a:p>
          <a:p>
            <a:pPr lvl="1"/>
            <a:r>
              <a:rPr lang="en-US" altLang="en-US" dirty="0"/>
              <a:t>Nearly 56% of foodborne illness outbreaks, and</a:t>
            </a:r>
          </a:p>
          <a:p>
            <a:pPr lvl="1"/>
            <a:r>
              <a:rPr lang="en-US" altLang="en-US" dirty="0"/>
              <a:t>25% of hospitalizations related to foodborne illness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64981" y="2648246"/>
            <a:ext cx="2921000" cy="2921000"/>
            <a:chOff x="5620140" y="1880230"/>
            <a:chExt cx="2921000" cy="2921000"/>
          </a:xfrm>
        </p:grpSpPr>
        <p:sp>
          <p:nvSpPr>
            <p:cNvPr id="12" name="Oval 11"/>
            <p:cNvSpPr/>
            <p:nvPr/>
          </p:nvSpPr>
          <p:spPr>
            <a:xfrm>
              <a:off x="5620140" y="1880230"/>
              <a:ext cx="2921000" cy="292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6" y="2321935"/>
              <a:ext cx="1372889" cy="210127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408653" y="4048309"/>
            <a:ext cx="1235413" cy="76419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729074" y="4122354"/>
            <a:ext cx="607045" cy="616100"/>
            <a:chOff x="9729074" y="4122354"/>
            <a:chExt cx="607045" cy="616100"/>
          </a:xfrm>
        </p:grpSpPr>
        <p:sp>
          <p:nvSpPr>
            <p:cNvPr id="3" name="Oval 2"/>
            <p:cNvSpPr/>
            <p:nvPr/>
          </p:nvSpPr>
          <p:spPr>
            <a:xfrm>
              <a:off x="9729074" y="4122354"/>
              <a:ext cx="607045" cy="6161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 rot="21285531">
              <a:off x="9830312" y="4190528"/>
              <a:ext cx="209447" cy="20944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9613439">
              <a:off x="10059299" y="4270535"/>
              <a:ext cx="223744" cy="223744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504957">
              <a:off x="9867530" y="4436318"/>
              <a:ext cx="219731" cy="219731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4BB161D-EC3F-4BB9-8C36-EEB58B86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59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08"/>
            <a:ext cx="10515600" cy="2852737"/>
          </a:xfrm>
        </p:spPr>
        <p:txBody>
          <a:bodyPr/>
          <a:lstStyle/>
          <a:p>
            <a:pPr algn="r"/>
            <a:r>
              <a:rPr lang="en-US" sz="4800" dirty="0"/>
              <a:t>TN Food Service Establishment Rules: </a:t>
            </a:r>
            <a:br>
              <a:rPr lang="en-US" dirty="0"/>
            </a:br>
            <a:r>
              <a:rPr lang="en-US" dirty="0"/>
              <a:t>Specialized Processing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113" y="3513128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1" y="2637591"/>
            <a:ext cx="2234601" cy="21484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AC50C5-5FB4-4249-B9FB-FE4EA157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499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specialized processing?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Specialized Processing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7" y="119414"/>
            <a:ext cx="1131165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4215"/>
            <a:ext cx="10515600" cy="3222748"/>
          </a:xfrm>
        </p:spPr>
        <p:txBody>
          <a:bodyPr>
            <a:normAutofit/>
          </a:bodyPr>
          <a:lstStyle/>
          <a:p>
            <a:r>
              <a:rPr lang="en-US" sz="2400" dirty="0"/>
              <a:t>Some establishments use food additives for preservation or prepare foods in ways that alter the atmosphere in a food package </a:t>
            </a:r>
          </a:p>
          <a:p>
            <a:endParaRPr lang="en-US" sz="2400" dirty="0"/>
          </a:p>
          <a:p>
            <a:r>
              <a:rPr lang="en-US" sz="2400" dirty="0"/>
              <a:t>To ensure these foods remain safe, a Food Safety Plan (or variance) is required if these types of practices will be used in your establishment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3C627C-71AE-484E-8441-7466842C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494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specialized processing?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Specialized Processing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7" y="119414"/>
            <a:ext cx="1131165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2493"/>
            <a:ext cx="10515600" cy="3774470"/>
          </a:xfrm>
        </p:spPr>
        <p:txBody>
          <a:bodyPr>
            <a:noAutofit/>
          </a:bodyPr>
          <a:lstStyle/>
          <a:p>
            <a:pPr marL="0" lvl="0" indent="0" fontAlgn="ctr">
              <a:buNone/>
            </a:pPr>
            <a:r>
              <a:rPr lang="en-US" sz="2400" dirty="0"/>
              <a:t>Some specialized processing methods that require a Food Safety Plan (or variance) are:</a:t>
            </a:r>
          </a:p>
          <a:p>
            <a:pPr lvl="1" fontAlgn="ctr"/>
            <a:r>
              <a:rPr lang="en-US" dirty="0"/>
              <a:t>Smoking for preservation</a:t>
            </a:r>
          </a:p>
          <a:p>
            <a:pPr lvl="1" fontAlgn="ctr"/>
            <a:r>
              <a:rPr lang="en-US" dirty="0"/>
              <a:t>Curing food</a:t>
            </a:r>
          </a:p>
          <a:p>
            <a:pPr lvl="1" fontAlgn="ctr"/>
            <a:r>
              <a:rPr lang="en-US" dirty="0"/>
              <a:t>Using food additives, such as vinegar for preservation </a:t>
            </a:r>
          </a:p>
          <a:p>
            <a:pPr lvl="1" fontAlgn="ctr"/>
            <a:r>
              <a:rPr lang="en-US" dirty="0"/>
              <a:t>Reduced oxygen packaging</a:t>
            </a:r>
          </a:p>
          <a:p>
            <a:pPr lvl="1" fontAlgn="ctr"/>
            <a:r>
              <a:rPr lang="en-US" dirty="0"/>
              <a:t>Operating a molluscan shellfish life-support system display tank</a:t>
            </a:r>
          </a:p>
          <a:p>
            <a:pPr lvl="1" fontAlgn="ctr"/>
            <a:r>
              <a:rPr lang="en-US" dirty="0"/>
              <a:t>Sprouting seeds or beans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9AB155-A33B-448E-A6EC-9CA877FA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089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08"/>
            <a:ext cx="10515600" cy="2852737"/>
          </a:xfrm>
        </p:spPr>
        <p:txBody>
          <a:bodyPr/>
          <a:lstStyle/>
          <a:p>
            <a:pPr algn="r"/>
            <a:r>
              <a:rPr lang="en-US" sz="4800" dirty="0"/>
              <a:t>TN Food Service Establishment Rules: </a:t>
            </a:r>
            <a:br>
              <a:rPr lang="en-US" dirty="0"/>
            </a:br>
            <a:r>
              <a:rPr lang="en-US" dirty="0"/>
              <a:t>Parasite Destruction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113" y="3513128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2637771"/>
            <a:ext cx="2234840" cy="214804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0EB2AE1-D61E-4144-8F02-8DFA700B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320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When is parasite destruction needed?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Parasite Destruction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505"/>
            <a:ext cx="1131286" cy="10873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1300"/>
            <a:ext cx="10515600" cy="3395663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Some species of fish contain parasites that can be harmful when eaten.</a:t>
            </a:r>
          </a:p>
          <a:p>
            <a:pPr lvl="0" fontAlgn="ctr"/>
            <a:r>
              <a:rPr lang="en-US" sz="2400" dirty="0"/>
              <a:t>Parasites are killed during normal cooking, but become a concern when fish are eaten in dishes such as sushi, sashimi, and ceviche, when the fish is :</a:t>
            </a:r>
          </a:p>
          <a:p>
            <a:pPr lvl="1" fontAlgn="ctr"/>
            <a:r>
              <a:rPr lang="en-US" dirty="0"/>
              <a:t>Raw,</a:t>
            </a:r>
          </a:p>
          <a:p>
            <a:pPr lvl="1" fontAlgn="ctr"/>
            <a:r>
              <a:rPr lang="en-US" dirty="0"/>
              <a:t>Undercooked, or</a:t>
            </a:r>
          </a:p>
          <a:p>
            <a:pPr lvl="1" fontAlgn="ctr"/>
            <a:r>
              <a:rPr lang="en-US" dirty="0"/>
              <a:t>Lightly preserved. </a:t>
            </a:r>
          </a:p>
          <a:p>
            <a:pPr fontAlgn="ctr"/>
            <a:r>
              <a:rPr lang="en-US" sz="2400" dirty="0"/>
              <a:t>Freezing to specified temperatures can kill parasites, allowing these foods to be safe to eat.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C5EF27-ADE8-4E10-8657-0A2131FE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040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parasites be destroyed by freezing?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Parasite Destruction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505"/>
            <a:ext cx="1131286" cy="10873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2857"/>
            <a:ext cx="10515600" cy="3274106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To ensure raw or partially cooked fish is safe to eat, it must be:</a:t>
            </a:r>
          </a:p>
          <a:p>
            <a:pPr lvl="1" fontAlgn="ctr"/>
            <a:r>
              <a:rPr lang="en-US" dirty="0"/>
              <a:t>Frozen at  -4°F or below for at least seven days, </a:t>
            </a:r>
            <a:r>
              <a:rPr lang="en-US" i="1" dirty="0"/>
              <a:t>or</a:t>
            </a:r>
          </a:p>
          <a:p>
            <a:pPr lvl="1" fontAlgn="ctr"/>
            <a:r>
              <a:rPr lang="en-US" dirty="0"/>
              <a:t>Frozen at -31°F or below until solid and stored at -31° or below for a minimum of 15 hours, </a:t>
            </a:r>
            <a:r>
              <a:rPr lang="en-US" i="1" dirty="0"/>
              <a:t>or</a:t>
            </a:r>
            <a:endParaRPr lang="en-US" dirty="0"/>
          </a:p>
          <a:p>
            <a:pPr lvl="1" fontAlgn="ctr"/>
            <a:r>
              <a:rPr lang="en-US" dirty="0"/>
              <a:t>Frozen at -31°F or below until solid and stored at -4°F or below for a minimum of 24 hours</a:t>
            </a:r>
          </a:p>
          <a:p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D1B8F3-A4C7-4AA8-AA84-0A998B11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019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Are there exemptions for parasite destruction?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Parasite Destruction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" y="119505"/>
            <a:ext cx="1131286" cy="10873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2493"/>
            <a:ext cx="10515600" cy="3774470"/>
          </a:xfrm>
        </p:spPr>
        <p:txBody>
          <a:bodyPr>
            <a:noAutofit/>
          </a:bodyPr>
          <a:lstStyle/>
          <a:p>
            <a:pPr marL="0" lvl="0" indent="0" fontAlgn="ctr">
              <a:buNone/>
            </a:pPr>
            <a:r>
              <a:rPr lang="en-US" sz="2200" dirty="0"/>
              <a:t>Some species are exempt from this requirement, including:</a:t>
            </a:r>
          </a:p>
          <a:p>
            <a:pPr marL="463550" lvl="1" fontAlgn="ctr"/>
            <a:r>
              <a:rPr lang="en-US" sz="2200" dirty="0"/>
              <a:t>Molluscan shellfish</a:t>
            </a:r>
          </a:p>
          <a:p>
            <a:pPr marL="463550" lvl="1" fontAlgn="ctr"/>
            <a:r>
              <a:rPr lang="en-US" sz="2200" dirty="0"/>
              <a:t>Tuna of the species </a:t>
            </a:r>
            <a:r>
              <a:rPr lang="en-US" sz="2200" dirty="0" err="1"/>
              <a:t>allalunga</a:t>
            </a:r>
            <a:r>
              <a:rPr lang="en-US" sz="2200" dirty="0"/>
              <a:t>, </a:t>
            </a:r>
            <a:r>
              <a:rPr lang="en-US" sz="2200" dirty="0" err="1"/>
              <a:t>albacares</a:t>
            </a:r>
            <a:r>
              <a:rPr lang="en-US" sz="2200" dirty="0"/>
              <a:t> (Yellowfin), </a:t>
            </a:r>
            <a:r>
              <a:rPr lang="en-US" sz="2200" dirty="0" err="1"/>
              <a:t>atlanticus</a:t>
            </a:r>
            <a:r>
              <a:rPr lang="en-US" sz="2200" dirty="0"/>
              <a:t>, </a:t>
            </a:r>
            <a:r>
              <a:rPr lang="en-US" sz="2200" dirty="0" err="1"/>
              <a:t>maccoyii</a:t>
            </a:r>
            <a:r>
              <a:rPr lang="en-US" sz="2200" dirty="0"/>
              <a:t> (Bluefin, southern), </a:t>
            </a:r>
            <a:r>
              <a:rPr lang="en-US" sz="2200" dirty="0" err="1"/>
              <a:t>obesus</a:t>
            </a:r>
            <a:r>
              <a:rPr lang="en-US" sz="2200" dirty="0"/>
              <a:t> (Bigeye), or </a:t>
            </a:r>
            <a:r>
              <a:rPr lang="en-US" sz="2200" dirty="0" err="1"/>
              <a:t>thynnus</a:t>
            </a:r>
            <a:r>
              <a:rPr lang="en-US" sz="2200" dirty="0"/>
              <a:t> (Bluefin, northern)</a:t>
            </a:r>
          </a:p>
          <a:p>
            <a:pPr marL="463550" lvl="1" fontAlgn="ctr"/>
            <a:r>
              <a:rPr lang="en-US" sz="2200" dirty="0" err="1"/>
              <a:t>Aquacultured</a:t>
            </a:r>
            <a:r>
              <a:rPr lang="en-US" sz="2200" dirty="0"/>
              <a:t> fish, such as salmon if:</a:t>
            </a:r>
          </a:p>
          <a:p>
            <a:pPr marL="914400" lvl="2" fontAlgn="ctr"/>
            <a:r>
              <a:rPr lang="en-US" sz="2200" dirty="0"/>
              <a:t>Raised in net-pens in open water, or</a:t>
            </a:r>
          </a:p>
          <a:p>
            <a:pPr marL="914400" lvl="2" fontAlgn="ctr"/>
            <a:r>
              <a:rPr lang="en-US" sz="2200" dirty="0"/>
              <a:t>Raised in land-based ponds or tanks, </a:t>
            </a:r>
            <a:r>
              <a:rPr lang="en-US" sz="2200" i="1" dirty="0"/>
              <a:t>and</a:t>
            </a:r>
          </a:p>
          <a:p>
            <a:pPr marL="914400" lvl="2" fontAlgn="ctr"/>
            <a:r>
              <a:rPr lang="en-US" sz="2200" dirty="0"/>
              <a:t>Are fed formula feed that contains no live parasites infective to the </a:t>
            </a:r>
            <a:r>
              <a:rPr lang="en-US" sz="2200" dirty="0" err="1"/>
              <a:t>aquacultured</a:t>
            </a:r>
            <a:r>
              <a:rPr lang="en-US" sz="2200" dirty="0"/>
              <a:t> fish</a:t>
            </a:r>
          </a:p>
          <a:p>
            <a:pPr marL="463550" lvl="1" fontAlgn="ctr"/>
            <a:r>
              <a:rPr lang="en-US" sz="2200" dirty="0"/>
              <a:t>Fish eggs that have been removed from the skein and rinsed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7332B0-7060-4E95-B304-DBC344C4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100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08"/>
            <a:ext cx="10515600" cy="2852737"/>
          </a:xfrm>
        </p:spPr>
        <p:txBody>
          <a:bodyPr/>
          <a:lstStyle/>
          <a:p>
            <a:pPr algn="r"/>
            <a:r>
              <a:rPr lang="en-US" sz="4800" dirty="0"/>
              <a:t>TN Food Service Establishment Rules: </a:t>
            </a:r>
            <a:br>
              <a:rPr lang="en-US" dirty="0"/>
            </a:br>
            <a:r>
              <a:rPr lang="en-US" dirty="0"/>
              <a:t>Manager Certification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113" y="3513128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0" y="2637771"/>
            <a:ext cx="2231083" cy="214804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072305-DC6B-4CC4-AEE2-93FEAEDE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8628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required of a manager?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TN Food Service Establishment Rules: Manager Certification/Demonstration of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3" y="119414"/>
            <a:ext cx="1129574" cy="1087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47371"/>
            <a:ext cx="10515600" cy="3329591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An establishment should always have a designated “person in charge” (P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C) at the establishment.</a:t>
            </a:r>
          </a:p>
          <a:p>
            <a:pPr lvl="0" fontAlgn="ctr"/>
            <a:r>
              <a:rPr lang="en-US" sz="2400" dirty="0"/>
              <a:t>The 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C is required to have demonstrate appropriate food safety knowledge.</a:t>
            </a:r>
          </a:p>
          <a:p>
            <a:pPr lvl="0" fontAlgn="ctr"/>
            <a:r>
              <a:rPr lang="en-US" sz="2400" dirty="0"/>
              <a:t>This knowledge can be demonstrated by:</a:t>
            </a:r>
          </a:p>
          <a:p>
            <a:pPr lvl="1" fontAlgn="ctr"/>
            <a:r>
              <a:rPr lang="en-US" dirty="0"/>
              <a:t>ANS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-approved food safety certification of one employee,</a:t>
            </a:r>
          </a:p>
          <a:p>
            <a:pPr lvl="1" fontAlgn="ctr"/>
            <a:r>
              <a:rPr lang="en-US" dirty="0"/>
              <a:t>Having an inspection with no priority item violations, or</a:t>
            </a:r>
          </a:p>
          <a:p>
            <a:pPr lvl="1" fontAlgn="ctr"/>
            <a:r>
              <a:rPr lang="en-US" dirty="0"/>
              <a:t>Correctly answering food safety questions at the time of inspection.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42CB22F-65E9-4C5D-8316-40D0EC81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4757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if a manager chooses certification?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TN Food Service Establishment Rules: Manager Certification/Demonstration of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3" y="119414"/>
            <a:ext cx="1129574" cy="10875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2493"/>
            <a:ext cx="10515600" cy="3774470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f a manager choose to obtain a certification, it must be from a program using the Conference for Food Protection Standards</a:t>
            </a:r>
          </a:p>
          <a:p>
            <a:pPr lvl="0" fontAlgn="ctr"/>
            <a:r>
              <a:rPr lang="en-US" sz="2400" dirty="0"/>
              <a:t>You can find a qualified program at the American National Standards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nstitute’s website, which has a listing of accredited personnel certification programs utilizing the Conference for Food Protection Standards:   </a:t>
            </a:r>
          </a:p>
          <a:p>
            <a:pPr lvl="1" fontAlgn="ctr"/>
            <a:r>
              <a:rPr lang="en-US" u="sng" dirty="0">
                <a:hlinkClick r:id="rId3"/>
              </a:rPr>
              <a:t>https://www.ansica.org/wwwversion2/outside/ALLdirectory</a:t>
            </a:r>
            <a:br>
              <a:rPr lang="en-US" u="sng" dirty="0">
                <a:hlinkClick r:id="rId3"/>
              </a:rPr>
            </a:br>
            <a:r>
              <a:rPr lang="en-US" u="sng" dirty="0">
                <a:hlinkClick r:id="rId3"/>
              </a:rPr>
              <a:t>Listing.asp?menuID=8&amp;prgID=8&amp;status=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BACC51-3317-48E4-9D2E-83405126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3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foodborne illness be prevented?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834574"/>
            <a:ext cx="10515600" cy="1853465"/>
          </a:xfrm>
        </p:spPr>
        <p:txBody>
          <a:bodyPr>
            <a:normAutofit/>
          </a:bodyPr>
          <a:lstStyle/>
          <a:p>
            <a:endParaRPr lang="en-US" altLang="en-US" sz="2400" dirty="0"/>
          </a:p>
          <a:p>
            <a:pPr marL="0" indent="0" algn="ctr">
              <a:buNone/>
            </a:pPr>
            <a:r>
              <a:rPr lang="en-US" altLang="en-US" sz="2400" b="1" i="1" dirty="0"/>
              <a:t>Food safety </a:t>
            </a:r>
            <a:r>
              <a:rPr lang="en-US" altLang="en-US" sz="2400" i="1" dirty="0"/>
              <a:t>aims to prevent illness, and protect the health and safety of those eating AND working with food.</a:t>
            </a:r>
          </a:p>
          <a:p>
            <a:pPr lvl="1"/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17455" y="2880467"/>
            <a:ext cx="46719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Safe food handling practices</a:t>
            </a:r>
            <a:r>
              <a:rPr lang="en-US" sz="2800" dirty="0"/>
              <a:t>! </a:t>
            </a:r>
          </a:p>
          <a:p>
            <a:pPr algn="ctr"/>
            <a:r>
              <a:rPr lang="en-US" sz="2800" dirty="0"/>
              <a:t>(Also known as “</a:t>
            </a:r>
            <a:r>
              <a:rPr lang="en-US" sz="2800" b="1" dirty="0"/>
              <a:t>food safety</a:t>
            </a:r>
            <a:r>
              <a:rPr lang="en-US" sz="2800" dirty="0"/>
              <a:t>”.)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762B139-4F20-422D-8872-33986AC0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0744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if a manager chooses demonstration of knowledge?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TN Food Service Establishment Rules: Manager Certification/Demonstration of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3" y="119414"/>
            <a:ext cx="1129574" cy="10875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3075"/>
            <a:ext cx="10515600" cy="3583887"/>
          </a:xfrm>
        </p:spPr>
        <p:txBody>
          <a:bodyPr>
            <a:noAutofit/>
          </a:bodyPr>
          <a:lstStyle/>
          <a:p>
            <a:pPr marL="0" lvl="0" indent="0" font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f a manager chooses demonstration of knowledge, they must be prepared to*:</a:t>
            </a:r>
          </a:p>
          <a:p>
            <a:pPr lvl="1" fontAlgn="ctr"/>
            <a:r>
              <a:rPr lang="en-US" sz="2200" dirty="0"/>
              <a:t>Describe the relationship between personal hygiene of a food employee and the prevention of foodborne illness.</a:t>
            </a:r>
          </a:p>
          <a:p>
            <a:pPr lvl="1" fontAlgn="ctr"/>
            <a:r>
              <a:rPr lang="en-US" sz="2200" dirty="0"/>
              <a:t>Explain the responsibilities, rights, and authorities assigned to the food employees and person in charge.</a:t>
            </a:r>
          </a:p>
          <a:p>
            <a:pPr lvl="1" fontAlgn="ctr"/>
            <a:r>
              <a:rPr lang="en-US" sz="2200" dirty="0"/>
              <a:t>Explain proper procedures for sanitizing utensils and food contact surfaces of equipment.</a:t>
            </a:r>
          </a:p>
          <a:p>
            <a:pPr lvl="1" fontAlgn="ctr"/>
            <a:r>
              <a:rPr lang="en-US" sz="2200" dirty="0"/>
              <a:t>Correctly answer additional questions about food safety procedures.</a:t>
            </a:r>
          </a:p>
          <a:p>
            <a:pPr marL="0" lvl="1" indent="0" fontAlgn="ctr">
              <a:spcBef>
                <a:spcPts val="1800"/>
              </a:spcBef>
              <a:buNone/>
            </a:pPr>
            <a:r>
              <a:rPr lang="en-US" sz="1600" dirty="0"/>
              <a:t>*</a:t>
            </a:r>
            <a:r>
              <a:rPr lang="en-US" sz="1600" i="1" dirty="0"/>
              <a:t>Manager can be aided by utilizing TN Department of Health Demonstration of Knowledge Fact Sheet or other food safety materials</a:t>
            </a:r>
            <a:r>
              <a:rPr lang="en-US" sz="1800" i="1" dirty="0"/>
              <a:t>.</a:t>
            </a:r>
            <a:endParaRPr lang="en-US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346215-E299-427D-8F9E-8713F321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483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0"/>
                <a:solidFill>
                  <a:schemeClr val="accent5">
                    <a:lumMod val="50000"/>
                  </a:schemeClr>
                </a:solidFill>
              </a:rPr>
              <a:t>Congratulations!</a:t>
            </a:r>
            <a:br>
              <a:rPr lang="en-US" sz="5400" b="1" dirty="0">
                <a:ln w="0"/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ln w="0"/>
                <a:solidFill>
                  <a:schemeClr val="accent5">
                    <a:lumMod val="50000"/>
                  </a:schemeClr>
                </a:solidFill>
              </a:rPr>
              <a:t>You have completed this training!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21655"/>
            <a:ext cx="12192000" cy="178595"/>
          </a:xfrm>
          <a:prstGeom prst="rect">
            <a:avLst/>
          </a:prstGeom>
          <a:solidFill>
            <a:srgbClr val="AE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1608" y="4918288"/>
            <a:ext cx="9391412" cy="186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000"/>
              </a:spcBef>
              <a:buNone/>
            </a:pPr>
            <a:endParaRPr lang="en-US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1100" b="1" dirty="0"/>
          </a:p>
          <a:p>
            <a:pPr marL="0" indent="0" algn="ctr" font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additional food safety information and handouts visit our website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lvl="1" indent="0" algn="ctr" font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600" b="1" u="sng" dirty="0">
                <a:hlinkClick r:id="rId2"/>
              </a:rPr>
              <a:t>http://www.knoxcounty.org/health/food_protection.php</a:t>
            </a:r>
            <a:endParaRPr lang="en-US" sz="1600" b="1" u="sng" dirty="0"/>
          </a:p>
          <a:p>
            <a:pPr marL="0" lvl="1" indent="0" fontAlgn="ctr">
              <a:lnSpc>
                <a:spcPct val="114000"/>
              </a:lnSpc>
              <a:spcBef>
                <a:spcPts val="0"/>
              </a:spcBef>
              <a:buNone/>
            </a:pPr>
            <a:endParaRPr lang="en-US" sz="800" b="1" i="1" dirty="0"/>
          </a:p>
          <a:p>
            <a:pPr marL="0" lvl="1" indent="0" fontAlgn="ctr">
              <a:lnSpc>
                <a:spcPct val="114000"/>
              </a:lnSpc>
              <a:spcBef>
                <a:spcPts val="0"/>
              </a:spcBef>
              <a:buNone/>
            </a:pPr>
            <a:endParaRPr lang="en-US" sz="800" b="1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3FBFBD-55AD-48BC-B7CD-D4F1213B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C04A5C-495F-48BF-AE2B-7920D61A4D93}"/>
              </a:ext>
            </a:extLst>
          </p:cNvPr>
          <p:cNvSpPr txBox="1"/>
          <p:nvPr/>
        </p:nvSpPr>
        <p:spPr>
          <a:xfrm>
            <a:off x="206098" y="2076544"/>
            <a:ext cx="7458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1F5A"/>
                </a:solidFill>
              </a:rPr>
              <a:t>Next, take the Knox County HD Food Safety Awareness Test</a:t>
            </a:r>
            <a:endParaRPr lang="en-US" sz="2000" b="1" dirty="0">
              <a:solidFill>
                <a:srgbClr val="241F5A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test asks about food safety practices that you learned in the KCHD Food Safety Training. You will earn a certificate of completion for the training if you receive a score of 70% or higher. Results can take up to 2 weeks to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Click here to take the test</a:t>
            </a:r>
            <a:r>
              <a:rPr lang="en-US" dirty="0"/>
              <a:t>. 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F6FB6F1B-4BF6-4D8E-A66B-15DB54B9F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33" y="2637630"/>
            <a:ext cx="2097505" cy="2097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2B059-72E6-48F4-BF7C-E36B11B04527}"/>
              </a:ext>
            </a:extLst>
          </p:cNvPr>
          <p:cNvSpPr txBox="1"/>
          <p:nvPr/>
        </p:nvSpPr>
        <p:spPr>
          <a:xfrm>
            <a:off x="-216325" y="6308209"/>
            <a:ext cx="7881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r">
              <a:spcBef>
                <a:spcPts val="100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any issues or questions, please call 865-215-5200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7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foodborne illness be prevented?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10984" y="2688608"/>
            <a:ext cx="9942816" cy="283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Chance of foodborne illness is lowered by:</a:t>
            </a:r>
          </a:p>
          <a:p>
            <a:pPr marL="512763" indent="-288925"/>
            <a:r>
              <a:rPr lang="en-US" altLang="en-US" sz="2400" dirty="0"/>
              <a:t>Safe food handling practices </a:t>
            </a:r>
          </a:p>
          <a:p>
            <a:pPr marL="512763" indent="-288925"/>
            <a:r>
              <a:rPr lang="en-US" altLang="en-US" sz="2400" dirty="0"/>
              <a:t>Proper cooking and storage</a:t>
            </a:r>
          </a:p>
          <a:p>
            <a:pPr marL="512763" indent="-288925"/>
            <a:r>
              <a:rPr lang="en-US" altLang="en-US" sz="2400" dirty="0"/>
              <a:t>Adequate cleaning and sanitation</a:t>
            </a:r>
          </a:p>
          <a:p>
            <a:pPr marL="512763" indent="-288925"/>
            <a:r>
              <a:rPr lang="en-US" altLang="en-US" sz="2400" dirty="0"/>
              <a:t>All of which you will learn about today!</a:t>
            </a:r>
          </a:p>
          <a:p>
            <a:pPr lvl="1"/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B1E779-DE6F-4C1F-B0C6-3F0754D1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3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199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the Health Department’s role in preventing foodborne illness?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113590"/>
            <a:ext cx="10515600" cy="2557495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400" dirty="0"/>
              <a:t>Environmental Health Specialists (aka, Health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nspectors) with the Knox County Health Department (KCHD) help establishments prevent foodborne illness by:</a:t>
            </a:r>
          </a:p>
          <a:p>
            <a:pPr lvl="1"/>
            <a:r>
              <a:rPr lang="en-US" dirty="0"/>
              <a:t>Serving as a resource for questions and food safety education, </a:t>
            </a:r>
            <a:r>
              <a:rPr lang="en-US" i="1" dirty="0"/>
              <a:t>and</a:t>
            </a:r>
            <a:endParaRPr lang="en-US" dirty="0"/>
          </a:p>
          <a:p>
            <a:pPr lvl="1"/>
            <a:r>
              <a:rPr lang="en-US" dirty="0"/>
              <a:t>Conducting inspections to ensure establishments understand proper food safety procedures that will help prevent foodborne illness.</a:t>
            </a:r>
          </a:p>
          <a:p>
            <a:pPr lvl="1"/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1ABB9B5-DEEE-456F-B0B7-72991CFB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do Health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nspectors determine proper food safety procedures?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113590"/>
            <a:ext cx="10515600" cy="240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current regulations in Tennessee for food safety are the TN Food Service Establishment Rules</a:t>
            </a:r>
            <a:r>
              <a:rPr lang="en-US" sz="2400" dirty="0"/>
              <a:t>. This is what:</a:t>
            </a:r>
          </a:p>
          <a:p>
            <a:pPr marL="747713"/>
            <a:r>
              <a:rPr lang="en-US" sz="2400" dirty="0"/>
              <a:t>KCHD inspections are based on, </a:t>
            </a:r>
            <a:r>
              <a:rPr lang="en-US" sz="2400" i="1" dirty="0"/>
              <a:t>and</a:t>
            </a:r>
          </a:p>
          <a:p>
            <a:pPr marL="747713"/>
            <a:r>
              <a:rPr lang="en-US" sz="2400" dirty="0"/>
              <a:t>What this training is based on</a:t>
            </a:r>
          </a:p>
          <a:p>
            <a:pPr lvl="1"/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4309267-8D12-48C1-B822-36A6BAC4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8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1070954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Major Risk Factors for Foodborne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llness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785471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784122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83" y="786198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6" y="849626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49" y="828064"/>
            <a:ext cx="1121596" cy="112159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2062F34-F45D-4461-93ED-AFB56AAD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1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846366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560883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559534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7" y="547427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0" y="557744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25" y="554788"/>
            <a:ext cx="1121596" cy="112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3579" y="196186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The 5 </a:t>
            </a:r>
            <a:r>
              <a:rPr lang="en-US" sz="3600" u="sng" dirty="0">
                <a:latin typeface="+mj-lt"/>
              </a:rPr>
              <a:t>Major</a:t>
            </a:r>
            <a:r>
              <a:rPr lang="en-US" sz="3200" u="sng" dirty="0">
                <a:latin typeface="+mj-lt"/>
              </a:rPr>
              <a:t> Risk Factors for Foodborne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u="sng" dirty="0">
                <a:latin typeface="+mj-lt"/>
              </a:rPr>
              <a:t>llness are: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9948" y="2971936"/>
            <a:ext cx="7710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0">
              <a:buNone/>
              <a:tabLst>
                <a:tab pos="969963" algn="l"/>
              </a:tabLst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  <a:p>
            <a:pPr marL="628650" lvl="1" indent="0">
              <a:buNone/>
              <a:tabLst>
                <a:tab pos="969963" algn="l"/>
              </a:tabLst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</a:t>
            </a:r>
            <a:r>
              <a:rPr lang="en-US" sz="2400" dirty="0"/>
              <a:t>nadequate Cooking</a:t>
            </a:r>
          </a:p>
          <a:p>
            <a:pPr marL="971550" lvl="1" indent="-342900">
              <a:buFont typeface="+mj-lt"/>
              <a:buAutoNum type="arabicPeriod" startAt="3"/>
            </a:pPr>
            <a:r>
              <a:rPr lang="en-US" sz="2400" dirty="0"/>
              <a:t>Contaminated Food, Utensils, and Equipment</a:t>
            </a:r>
          </a:p>
          <a:p>
            <a:pPr marL="971550" lvl="1" indent="-342900">
              <a:buFont typeface="+mj-lt"/>
              <a:buAutoNum type="arabicPeriod" startAt="3"/>
            </a:pPr>
            <a:r>
              <a:rPr lang="en-US" sz="2400" dirty="0"/>
              <a:t>Poor Employee Health &amp; Hygiene</a:t>
            </a:r>
          </a:p>
          <a:p>
            <a:pPr marL="971550" lvl="1" indent="-342900">
              <a:buFont typeface="+mj-lt"/>
              <a:buAutoNum type="arabicPeriod" startAt="3"/>
            </a:pPr>
            <a:r>
              <a:rPr lang="en-US" sz="2400" dirty="0"/>
              <a:t>Food From Unsafe Sources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4EDBCF0-A1FC-4EB8-8BF4-DC6029A7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1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34" y="1709905"/>
            <a:ext cx="2968244" cy="2968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026150" cy="2852737"/>
          </a:xfrm>
        </p:spPr>
        <p:txBody>
          <a:bodyPr>
            <a:normAutofit/>
          </a:bodyPr>
          <a:lstStyle/>
          <a:p>
            <a:r>
              <a:rPr lang="en-US" dirty="0"/>
              <a:t>Risk Factor 1:</a:t>
            </a:r>
            <a:br>
              <a:rPr lang="en-US" dirty="0"/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mproper Holding &amp; Cooling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D89FD2-8989-4338-A008-7D61A9DF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9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Knox County Health Department Food Safety Training!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747" y="2661341"/>
            <a:ext cx="10098505" cy="175529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2200" dirty="0"/>
              <a:t>Our goal is that by the end of this training, you will:</a:t>
            </a:r>
          </a:p>
          <a:p>
            <a:pPr marL="746125" lvl="0" indent="-457200">
              <a:buFont typeface="+mj-lt"/>
              <a:buAutoNum type="arabicPeriod"/>
            </a:pPr>
            <a:r>
              <a:rPr lang="en-US" sz="2200" dirty="0"/>
              <a:t>Recognize the importance of preventing foodborne illness, </a:t>
            </a:r>
            <a:r>
              <a:rPr lang="en-US" sz="2200" i="1" dirty="0"/>
              <a:t>and</a:t>
            </a:r>
            <a:endParaRPr lang="en-US" sz="2200" dirty="0"/>
          </a:p>
          <a:p>
            <a:pPr marL="746125" lvl="0" indent="-457200">
              <a:buFont typeface="+mj-lt"/>
              <a:buAutoNum type="arabicPeriod"/>
            </a:pPr>
            <a:r>
              <a:rPr lang="en-US" sz="2200" dirty="0"/>
              <a:t>Understand how you can prevent foodborne illness.</a:t>
            </a:r>
          </a:p>
          <a:p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1821655"/>
            <a:ext cx="12192000" cy="178595"/>
          </a:xfrm>
          <a:prstGeom prst="rect">
            <a:avLst/>
          </a:prstGeom>
          <a:solidFill>
            <a:srgbClr val="AE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07CA96-340D-4D9E-9931-E6D75C54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63314"/>
            <a:ext cx="10515600" cy="93947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are holding and cooling procedures important?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9956" y="2774907"/>
            <a:ext cx="7099858" cy="1293807"/>
          </a:xfrm>
        </p:spPr>
        <p:txBody>
          <a:bodyPr/>
          <a:lstStyle/>
          <a:p>
            <a:r>
              <a:rPr lang="en-US" sz="2400" dirty="0"/>
              <a:t>Bacteria that cause foodborne illness grow rapidly in foods when they are </a:t>
            </a:r>
            <a:r>
              <a:rPr lang="en-US" sz="2400" b="1" dirty="0"/>
              <a:t>between 41°F and 135°F.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258017" y="2377634"/>
            <a:ext cx="1984133" cy="3276364"/>
            <a:chOff x="9258017" y="2377634"/>
            <a:chExt cx="1984133" cy="32763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017" y="2377634"/>
              <a:ext cx="1984133" cy="3276364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9709485" y="3081892"/>
              <a:ext cx="0" cy="145582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652478" y="3324719"/>
            <a:ext cx="1016951" cy="1025002"/>
            <a:chOff x="9715217" y="3323901"/>
            <a:chExt cx="1016951" cy="1025002"/>
          </a:xfrm>
        </p:grpSpPr>
        <p:sp>
          <p:nvSpPr>
            <p:cNvPr id="35" name="Flowchart: Extract 34"/>
            <p:cNvSpPr/>
            <p:nvPr/>
          </p:nvSpPr>
          <p:spPr>
            <a:xfrm>
              <a:off x="9715217" y="3323901"/>
              <a:ext cx="1016951" cy="1016951"/>
            </a:xfrm>
            <a:prstGeom prst="flowChartExtract">
              <a:avLst/>
            </a:prstGeom>
            <a:solidFill>
              <a:schemeClr val="bg1"/>
            </a:solidFill>
            <a:ln w="101600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49832" y="3558908"/>
              <a:ext cx="285669" cy="78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!</a:t>
              </a:r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19956" y="3935646"/>
            <a:ext cx="6801853" cy="142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This temperature range is called the </a:t>
            </a:r>
            <a:r>
              <a:rPr lang="en-US" sz="2400" b="1" dirty="0"/>
              <a:t>temperature danger zone.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19B2CB8-5D31-40EC-8890-8E2EF6A4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63314"/>
            <a:ext cx="10515600" cy="93947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are holding and cooling procedures important?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9956" y="2819295"/>
            <a:ext cx="7099858" cy="2834703"/>
          </a:xfrm>
        </p:spPr>
        <p:txBody>
          <a:bodyPr>
            <a:normAutofit/>
          </a:bodyPr>
          <a:lstStyle/>
          <a:p>
            <a:r>
              <a:rPr lang="en-US" sz="2400" dirty="0"/>
              <a:t>Proper heating and cooling procedures reduce the time a food is in the temperature danger zone (between 41°F and 135°F.)</a:t>
            </a:r>
          </a:p>
          <a:p>
            <a:endParaRPr lang="en-US" sz="2400" dirty="0"/>
          </a:p>
          <a:p>
            <a:r>
              <a:rPr lang="en-US" sz="2400" dirty="0"/>
              <a:t>This prevents growth of bacteria, preventing foodborne illness.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258017" y="2377634"/>
            <a:ext cx="1984133" cy="3276364"/>
            <a:chOff x="9258017" y="2377634"/>
            <a:chExt cx="1984133" cy="32763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017" y="2377634"/>
              <a:ext cx="1984133" cy="3276364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9709485" y="3081892"/>
              <a:ext cx="0" cy="145582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652478" y="3324719"/>
            <a:ext cx="1016951" cy="1025002"/>
            <a:chOff x="9715217" y="3323901"/>
            <a:chExt cx="1016951" cy="1025002"/>
          </a:xfrm>
        </p:grpSpPr>
        <p:sp>
          <p:nvSpPr>
            <p:cNvPr id="35" name="Flowchart: Extract 34"/>
            <p:cNvSpPr/>
            <p:nvPr/>
          </p:nvSpPr>
          <p:spPr>
            <a:xfrm>
              <a:off x="9715217" y="3323901"/>
              <a:ext cx="1016951" cy="1016951"/>
            </a:xfrm>
            <a:prstGeom prst="flowChartExtract">
              <a:avLst/>
            </a:prstGeom>
            <a:solidFill>
              <a:schemeClr val="bg1"/>
            </a:solidFill>
            <a:ln w="101600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49832" y="3558908"/>
              <a:ext cx="285669" cy="78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!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50D9828-0C40-4CEF-AE32-18608040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7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Time/Temperature Control for Safety (TCS) Foods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35796"/>
            <a:ext cx="10515600" cy="2903267"/>
          </a:xfrm>
        </p:spPr>
        <p:txBody>
          <a:bodyPr>
            <a:normAutofit/>
          </a:bodyPr>
          <a:lstStyle/>
          <a:p>
            <a:r>
              <a:rPr lang="en-US" sz="2400" dirty="0"/>
              <a:t>Certain foods have conditions that are ideal for the growth of bacteria that cause foodborne illness</a:t>
            </a:r>
          </a:p>
          <a:p>
            <a:endParaRPr lang="en-US" sz="2400" dirty="0"/>
          </a:p>
          <a:p>
            <a:r>
              <a:rPr lang="en-US" sz="2400" dirty="0"/>
              <a:t>These foods are called Time/Temperature Control for Safety Foods, or </a:t>
            </a:r>
            <a:r>
              <a:rPr lang="en-US" sz="2400" b="1" dirty="0"/>
              <a:t>TCS Foods</a:t>
            </a:r>
          </a:p>
          <a:p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39" y="121903"/>
            <a:ext cx="1133122" cy="1141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724505E-7E97-461A-AAD3-26AB1C08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7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Time/Temperature Control for Safety (TCS) Foods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2737" y="2402493"/>
            <a:ext cx="3529263" cy="52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TCS foods include</a:t>
            </a:r>
            <a:r>
              <a:rPr lang="en-US" sz="2400" dirty="0"/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89643" y="2843686"/>
            <a:ext cx="5604525" cy="28920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4000"/>
              </a:lnSpc>
            </a:pPr>
            <a:r>
              <a:rPr lang="en-US" altLang="en-US" sz="2400" dirty="0"/>
              <a:t>Sprouts (alfalfa and bean)</a:t>
            </a:r>
          </a:p>
          <a:p>
            <a:pPr lvl="2">
              <a:lnSpc>
                <a:spcPct val="124000"/>
              </a:lnSpc>
            </a:pPr>
            <a:r>
              <a:rPr lang="en-US" altLang="en-US" sz="2400" dirty="0"/>
              <a:t>Cut melons</a:t>
            </a:r>
          </a:p>
          <a:p>
            <a:pPr lvl="2">
              <a:lnSpc>
                <a:spcPct val="124000"/>
              </a:lnSpc>
            </a:pPr>
            <a:r>
              <a:rPr lang="en-US" altLang="en-US" sz="2400" dirty="0"/>
              <a:t>Garlic or herbs bottled in oil</a:t>
            </a:r>
          </a:p>
          <a:p>
            <a:pPr lvl="2">
              <a:lnSpc>
                <a:spcPct val="124000"/>
              </a:lnSpc>
            </a:pPr>
            <a:r>
              <a:rPr lang="en-US" altLang="en-US" sz="2400" dirty="0"/>
              <a:t>Sliced tomatoes</a:t>
            </a:r>
          </a:p>
          <a:p>
            <a:pPr lvl="2">
              <a:lnSpc>
                <a:spcPct val="124000"/>
              </a:lnSpc>
            </a:pPr>
            <a:r>
              <a:rPr lang="en-US" altLang="en-US" sz="2400" dirty="0"/>
              <a:t>Cut leafy greens</a:t>
            </a:r>
          </a:p>
          <a:p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7832" y="2843686"/>
            <a:ext cx="5638781" cy="30102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14000"/>
              </a:lnSpc>
            </a:pPr>
            <a:r>
              <a:rPr lang="en-US" altLang="en-US" sz="2400" dirty="0"/>
              <a:t>Meat, fish, poultry, seafood</a:t>
            </a:r>
          </a:p>
          <a:p>
            <a:pPr lvl="2">
              <a:lnSpc>
                <a:spcPct val="114000"/>
              </a:lnSpc>
            </a:pPr>
            <a:r>
              <a:rPr lang="en-US" altLang="en-US" sz="2400" dirty="0"/>
              <a:t>Eggs and dairy products</a:t>
            </a:r>
          </a:p>
          <a:p>
            <a:pPr lvl="2">
              <a:lnSpc>
                <a:spcPct val="114000"/>
              </a:lnSpc>
            </a:pPr>
            <a:r>
              <a:rPr lang="en-US" altLang="en-US" sz="2400" dirty="0"/>
              <a:t>Cooked vegetables</a:t>
            </a:r>
          </a:p>
          <a:p>
            <a:pPr lvl="2">
              <a:lnSpc>
                <a:spcPct val="114000"/>
              </a:lnSpc>
            </a:pPr>
            <a:r>
              <a:rPr lang="en-US" altLang="en-US" sz="2400" dirty="0"/>
              <a:t>Tofu</a:t>
            </a:r>
          </a:p>
          <a:p>
            <a:pPr lvl="2">
              <a:lnSpc>
                <a:spcPct val="114000"/>
              </a:lnSpc>
            </a:pPr>
            <a:r>
              <a:rPr lang="en-US" altLang="en-US" sz="2400" dirty="0"/>
              <a:t>Cooked rice, beans, pasta and potatoes</a:t>
            </a:r>
          </a:p>
          <a:p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D715E52-D9A5-4C24-AEA5-E3964EE6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3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Proper Holding &amp; Cooling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581154"/>
            <a:ext cx="10515600" cy="29413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keep TCS Foods safe and out of the temperature danger zone, proper procedures should be followed for:</a:t>
            </a:r>
          </a:p>
          <a:p>
            <a:pPr marL="0" indent="0">
              <a:buNone/>
            </a:pPr>
            <a:endParaRPr lang="en-US" sz="11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Cooling food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Holding hot food (soups, cooked rice, etc.)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Holding cold food (cut fruit, tuna salad, etc.)</a:t>
            </a:r>
          </a:p>
          <a:p>
            <a:endParaRPr lang="en-US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E60AF98-78DE-4E7D-94B7-E1E37E19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3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170" y="10854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Cooling Food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9733" y="3198347"/>
            <a:ext cx="6619029" cy="153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TCS Foods </a:t>
            </a:r>
            <a:r>
              <a:rPr lang="en-US" altLang="en-US" sz="2400" dirty="0"/>
              <a:t>must be cooled from 135°F to 41°F or below within </a:t>
            </a:r>
            <a:r>
              <a:rPr lang="en-US" altLang="en-US" sz="2400" b="1" dirty="0"/>
              <a:t>six hours</a:t>
            </a:r>
          </a:p>
          <a:p>
            <a:endParaRPr lang="en-US" altLang="en-US" sz="2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72670" y="1514244"/>
            <a:ext cx="2436451" cy="4252203"/>
            <a:chOff x="9540004" y="595516"/>
            <a:chExt cx="3302336" cy="5763385"/>
          </a:xfrm>
        </p:grpSpPr>
        <p:sp>
          <p:nvSpPr>
            <p:cNvPr id="11" name="Oval 10"/>
            <p:cNvSpPr/>
            <p:nvPr/>
          </p:nvSpPr>
          <p:spPr>
            <a:xfrm>
              <a:off x="9540004" y="4809509"/>
              <a:ext cx="1549392" cy="1549392"/>
            </a:xfrm>
            <a:prstGeom prst="ellipse">
              <a:avLst/>
            </a:prstGeom>
            <a:solidFill>
              <a:srgbClr val="19C3FF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13505" y="595516"/>
              <a:ext cx="793884" cy="4719460"/>
            </a:xfrm>
            <a:prstGeom prst="rect">
              <a:avLst/>
            </a:prstGeom>
            <a:solidFill>
              <a:schemeClr val="bg1"/>
            </a:solidFill>
            <a:ln w="1270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651426" y="4831864"/>
              <a:ext cx="1321460" cy="1415970"/>
            </a:xfrm>
            <a:prstGeom prst="ellipse">
              <a:avLst/>
            </a:prstGeom>
            <a:solidFill>
              <a:srgbClr val="19C3FF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81287" y="661480"/>
              <a:ext cx="667512" cy="945856"/>
            </a:xfrm>
            <a:prstGeom prst="rect">
              <a:avLst/>
            </a:prstGeom>
            <a:solidFill>
              <a:srgbClr val="FF0000"/>
            </a:solidFill>
            <a:ln w="1270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81287" y="4610656"/>
              <a:ext cx="667512" cy="345354"/>
            </a:xfrm>
            <a:prstGeom prst="rect">
              <a:avLst/>
            </a:prstGeom>
            <a:solidFill>
              <a:srgbClr val="19C3FF"/>
            </a:solidFill>
            <a:ln w="1270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79091" y="1264486"/>
              <a:ext cx="1763249" cy="64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135°F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949071" y="4610656"/>
              <a:ext cx="116738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849657" y="4288031"/>
              <a:ext cx="1763249" cy="64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41°F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949071" y="1621796"/>
              <a:ext cx="116738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10341100" y="2483871"/>
            <a:ext cx="0" cy="1754696"/>
          </a:xfrm>
          <a:prstGeom prst="straightConnector1">
            <a:avLst/>
          </a:prstGeom>
          <a:ln w="76200">
            <a:solidFill>
              <a:srgbClr val="61C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692837" y="3220990"/>
            <a:ext cx="1062539" cy="1148042"/>
            <a:chOff x="8692837" y="3220990"/>
            <a:chExt cx="1062539" cy="1148042"/>
          </a:xfrm>
        </p:grpSpPr>
        <p:sp>
          <p:nvSpPr>
            <p:cNvPr id="27" name="Rounded Rectangular Callout 26"/>
            <p:cNvSpPr/>
            <p:nvPr/>
          </p:nvSpPr>
          <p:spPr>
            <a:xfrm rot="16200000" flipH="1">
              <a:off x="8650086" y="3263741"/>
              <a:ext cx="1148042" cy="1062539"/>
            </a:xfrm>
            <a:prstGeom prst="wedgeRoundRectCallout">
              <a:avLst/>
            </a:prstGeom>
            <a:solidFill>
              <a:schemeClr val="bg1"/>
            </a:solidFill>
            <a:ln w="98425">
              <a:solidFill>
                <a:srgbClr val="61C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endParaRPr lang="en-US" sz="3200" b="1" dirty="0">
                <a:solidFill>
                  <a:srgbClr val="61CD47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75101" y="3314336"/>
              <a:ext cx="455574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61CD47"/>
                  </a:solidFill>
                </a:rPr>
                <a:t>6</a:t>
              </a:r>
              <a:endParaRPr lang="en-US" sz="2000" b="1" dirty="0">
                <a:solidFill>
                  <a:srgbClr val="61CD47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765030" y="3799096"/>
              <a:ext cx="92384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1CD47"/>
                  </a:solidFill>
                </a:rPr>
                <a:t>hours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C53AF26-D8F5-40B5-9B18-0A29924D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5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8503" y="1143206"/>
            <a:ext cx="984521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u="sng" dirty="0"/>
              <a:t>two</a:t>
            </a:r>
            <a:r>
              <a:rPr lang="en-US" sz="3600" dirty="0"/>
              <a:t> important cooling stages: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624170" y="1514244"/>
            <a:ext cx="3718004" cy="4252203"/>
            <a:chOff x="8335410" y="1588694"/>
            <a:chExt cx="3718004" cy="4252203"/>
          </a:xfrm>
        </p:grpSpPr>
        <p:grpSp>
          <p:nvGrpSpPr>
            <p:cNvPr id="8" name="Group 7"/>
            <p:cNvGrpSpPr/>
            <p:nvPr/>
          </p:nvGrpSpPr>
          <p:grpSpPr>
            <a:xfrm>
              <a:off x="9483910" y="1588694"/>
              <a:ext cx="2436451" cy="4252203"/>
              <a:chOff x="9540004" y="595516"/>
              <a:chExt cx="3302336" cy="576338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540004" y="4809509"/>
                <a:ext cx="1549392" cy="1549392"/>
              </a:xfrm>
              <a:prstGeom prst="ellipse">
                <a:avLst/>
              </a:prstGeom>
              <a:solidFill>
                <a:srgbClr val="19C3FF"/>
              </a:solidFill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913505" y="595516"/>
                <a:ext cx="793884" cy="4719460"/>
              </a:xfrm>
              <a:prstGeom prst="rect">
                <a:avLst/>
              </a:prstGeom>
              <a:solidFill>
                <a:schemeClr val="bg1"/>
              </a:solidFill>
              <a:ln w="1270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651426" y="4831864"/>
                <a:ext cx="1321460" cy="1415970"/>
              </a:xfrm>
              <a:prstGeom prst="ellipse">
                <a:avLst/>
              </a:prstGeom>
              <a:solidFill>
                <a:srgbClr val="19C3FF"/>
              </a:solidFill>
              <a:ln w="190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981287" y="661480"/>
                <a:ext cx="667512" cy="945856"/>
              </a:xfrm>
              <a:prstGeom prst="rect">
                <a:avLst/>
              </a:prstGeom>
              <a:solidFill>
                <a:srgbClr val="FF0000"/>
              </a:solidFill>
              <a:ln w="12700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981287" y="4610656"/>
                <a:ext cx="667512" cy="345354"/>
              </a:xfrm>
              <a:prstGeom prst="rect">
                <a:avLst/>
              </a:prstGeom>
              <a:solidFill>
                <a:srgbClr val="19C3FF"/>
              </a:solidFill>
              <a:ln w="12700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79091" y="1264486"/>
                <a:ext cx="1763249" cy="64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135°F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949071" y="4610656"/>
                <a:ext cx="116738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0849657" y="4288031"/>
                <a:ext cx="1763249" cy="64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41°F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9949071" y="1621796"/>
                <a:ext cx="116738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8335410" y="3740635"/>
              <a:ext cx="2284033" cy="2097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623633" y="3479025"/>
              <a:ext cx="142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70°F</a:t>
              </a:r>
              <a:r>
                <a:rPr lang="en-US" sz="2000" dirty="0"/>
                <a:t> 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10341100" y="2483871"/>
            <a:ext cx="0" cy="1041699"/>
          </a:xfrm>
          <a:prstGeom prst="straightConnector1">
            <a:avLst/>
          </a:prstGeom>
          <a:ln w="76200">
            <a:solidFill>
              <a:srgbClr val="61C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74420" y="2636044"/>
            <a:ext cx="6365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u="sng" dirty="0"/>
              <a:t>STAGE 1</a:t>
            </a:r>
            <a:r>
              <a:rPr lang="en-US" sz="2400" dirty="0"/>
              <a:t>: Reduce the temperature from 135</a:t>
            </a:r>
            <a:r>
              <a:rPr lang="en-US" altLang="en-US" sz="2400" dirty="0"/>
              <a:t>°F </a:t>
            </a:r>
            <a:r>
              <a:rPr lang="en-US" sz="2400" dirty="0"/>
              <a:t>to 70</a:t>
            </a:r>
            <a:r>
              <a:rPr lang="en-US" altLang="en-US" sz="2400" dirty="0"/>
              <a:t>°F</a:t>
            </a:r>
            <a:r>
              <a:rPr lang="en-US" sz="2400" dirty="0"/>
              <a:t> or below within </a:t>
            </a:r>
            <a:r>
              <a:rPr lang="en-US" sz="2400" b="1" dirty="0"/>
              <a:t>two hours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8624171" y="2245839"/>
            <a:ext cx="1062539" cy="1201468"/>
            <a:chOff x="8624171" y="1919493"/>
            <a:chExt cx="1062539" cy="1201468"/>
          </a:xfrm>
        </p:grpSpPr>
        <p:sp>
          <p:nvSpPr>
            <p:cNvPr id="44" name="Rounded Rectangular Callout 43"/>
            <p:cNvSpPr/>
            <p:nvPr/>
          </p:nvSpPr>
          <p:spPr>
            <a:xfrm rot="16200000">
              <a:off x="8554707" y="1988957"/>
              <a:ext cx="1201468" cy="1062539"/>
            </a:xfrm>
            <a:prstGeom prst="wedgeRoundRectCallout">
              <a:avLst/>
            </a:prstGeom>
            <a:solidFill>
              <a:schemeClr val="bg1"/>
            </a:solidFill>
            <a:ln w="98425">
              <a:solidFill>
                <a:srgbClr val="61C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endParaRPr lang="en-US" sz="3200" b="1" dirty="0">
                <a:solidFill>
                  <a:srgbClr val="61CD47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906549" y="1982405"/>
              <a:ext cx="455574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61CD47"/>
                  </a:solidFill>
                </a:rPr>
                <a:t>2</a:t>
              </a:r>
              <a:endParaRPr lang="en-US" sz="2000" b="1" dirty="0">
                <a:solidFill>
                  <a:srgbClr val="61CD47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696478" y="2467165"/>
              <a:ext cx="92384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1CD47"/>
                  </a:solidFill>
                </a:rPr>
                <a:t>hours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46259C2-E37E-4728-9E33-89A28917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1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8503" y="1143206"/>
            <a:ext cx="984521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u="sng" dirty="0"/>
              <a:t>two</a:t>
            </a:r>
            <a:r>
              <a:rPr lang="en-US" sz="3600" dirty="0"/>
              <a:t> important cooling stages: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624170" y="1514244"/>
            <a:ext cx="3718004" cy="4252203"/>
            <a:chOff x="8335410" y="1588694"/>
            <a:chExt cx="3718004" cy="4252203"/>
          </a:xfrm>
        </p:grpSpPr>
        <p:grpSp>
          <p:nvGrpSpPr>
            <p:cNvPr id="8" name="Group 7"/>
            <p:cNvGrpSpPr/>
            <p:nvPr/>
          </p:nvGrpSpPr>
          <p:grpSpPr>
            <a:xfrm>
              <a:off x="9483910" y="1588694"/>
              <a:ext cx="2436451" cy="4252203"/>
              <a:chOff x="9540004" y="595516"/>
              <a:chExt cx="3302336" cy="576338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540004" y="4809509"/>
                <a:ext cx="1549392" cy="1549392"/>
              </a:xfrm>
              <a:prstGeom prst="ellipse">
                <a:avLst/>
              </a:prstGeom>
              <a:solidFill>
                <a:srgbClr val="19C3FF"/>
              </a:solidFill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913505" y="595516"/>
                <a:ext cx="793884" cy="4719460"/>
              </a:xfrm>
              <a:prstGeom prst="rect">
                <a:avLst/>
              </a:prstGeom>
              <a:solidFill>
                <a:schemeClr val="bg1"/>
              </a:solidFill>
              <a:ln w="1270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651426" y="4831864"/>
                <a:ext cx="1321460" cy="1415970"/>
              </a:xfrm>
              <a:prstGeom prst="ellipse">
                <a:avLst/>
              </a:prstGeom>
              <a:solidFill>
                <a:srgbClr val="19C3FF"/>
              </a:solidFill>
              <a:ln w="190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981287" y="661480"/>
                <a:ext cx="667512" cy="945856"/>
              </a:xfrm>
              <a:prstGeom prst="rect">
                <a:avLst/>
              </a:prstGeom>
              <a:solidFill>
                <a:srgbClr val="FF0000"/>
              </a:solidFill>
              <a:ln w="12700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981287" y="4610656"/>
                <a:ext cx="667512" cy="345354"/>
              </a:xfrm>
              <a:prstGeom prst="rect">
                <a:avLst/>
              </a:prstGeom>
              <a:solidFill>
                <a:srgbClr val="19C3FF"/>
              </a:solidFill>
              <a:ln w="12700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79091" y="1264486"/>
                <a:ext cx="1763249" cy="64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135°F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949071" y="4610656"/>
                <a:ext cx="116738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0849657" y="4288031"/>
                <a:ext cx="1763249" cy="64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41°F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9949071" y="1621796"/>
                <a:ext cx="116738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8335410" y="3740635"/>
              <a:ext cx="2284033" cy="2097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623633" y="3479025"/>
              <a:ext cx="142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70°F</a:t>
              </a:r>
              <a:r>
                <a:rPr lang="en-US" sz="2000" dirty="0"/>
                <a:t>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67113" y="5162153"/>
            <a:ext cx="6981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Note: Foods prepared from ambient temperatures must be cooled to below 41</a:t>
            </a:r>
            <a:r>
              <a:rPr lang="en-US" altLang="en-US" sz="2000" dirty="0"/>
              <a:t>°</a:t>
            </a:r>
            <a:r>
              <a:rPr lang="en-US" sz="2000" dirty="0"/>
              <a:t>F or below within </a:t>
            </a:r>
            <a:r>
              <a:rPr lang="en-US" sz="2000" b="1" dirty="0"/>
              <a:t>four hours </a:t>
            </a:r>
            <a:r>
              <a:rPr lang="en-US" sz="2000" dirty="0"/>
              <a:t>of preparation.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341100" y="2483871"/>
            <a:ext cx="0" cy="1041699"/>
          </a:xfrm>
          <a:prstGeom prst="straightConnector1">
            <a:avLst/>
          </a:prstGeom>
          <a:ln w="76200">
            <a:solidFill>
              <a:srgbClr val="61C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341100" y="3829229"/>
            <a:ext cx="0" cy="551406"/>
          </a:xfrm>
          <a:prstGeom prst="straightConnector1">
            <a:avLst/>
          </a:prstGeom>
          <a:ln w="76200">
            <a:solidFill>
              <a:srgbClr val="61C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74420" y="2636044"/>
            <a:ext cx="6365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u="sng" dirty="0"/>
              <a:t>STAGE 1</a:t>
            </a:r>
            <a:r>
              <a:rPr lang="en-US" sz="2400" dirty="0"/>
              <a:t>: Reduce the temperature from 135</a:t>
            </a:r>
            <a:r>
              <a:rPr lang="en-US" altLang="en-US" sz="2400" dirty="0"/>
              <a:t>°F </a:t>
            </a:r>
            <a:r>
              <a:rPr lang="en-US" sz="2400" dirty="0"/>
              <a:t>to 70</a:t>
            </a:r>
            <a:r>
              <a:rPr lang="en-US" altLang="en-US" sz="2400" dirty="0"/>
              <a:t>°F</a:t>
            </a:r>
            <a:r>
              <a:rPr lang="en-US" sz="2400" dirty="0"/>
              <a:t> or below within </a:t>
            </a:r>
            <a:r>
              <a:rPr lang="en-US" sz="2400" b="1" dirty="0"/>
              <a:t>two hours.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lvl="1"/>
            <a:r>
              <a:rPr lang="en-US" sz="2400" u="sng" dirty="0"/>
              <a:t>STAGE 2</a:t>
            </a:r>
            <a:r>
              <a:rPr lang="en-US" sz="2400" dirty="0"/>
              <a:t>: Reduce the temperature from 70</a:t>
            </a:r>
            <a:r>
              <a:rPr lang="en-US" altLang="en-US" sz="2400" dirty="0"/>
              <a:t>°F</a:t>
            </a:r>
            <a:r>
              <a:rPr lang="en-US" sz="2400" dirty="0"/>
              <a:t> to 41</a:t>
            </a:r>
            <a:r>
              <a:rPr lang="en-US" altLang="en-US" sz="2400" dirty="0"/>
              <a:t>°F</a:t>
            </a:r>
            <a:r>
              <a:rPr lang="en-US" sz="2400" dirty="0"/>
              <a:t> or below within the next </a:t>
            </a:r>
            <a:r>
              <a:rPr lang="en-US" sz="2400" b="1" dirty="0"/>
              <a:t>four hours.</a:t>
            </a:r>
          </a:p>
        </p:txBody>
      </p:sp>
      <p:sp>
        <p:nvSpPr>
          <p:cNvPr id="41" name="Rounded Rectangular Callout 40"/>
          <p:cNvSpPr/>
          <p:nvPr/>
        </p:nvSpPr>
        <p:spPr>
          <a:xfrm rot="16200000" flipH="1">
            <a:off x="8581419" y="3917701"/>
            <a:ext cx="1148042" cy="1062539"/>
          </a:xfrm>
          <a:prstGeom prst="wedgeRoundRectCallout">
            <a:avLst/>
          </a:prstGeom>
          <a:solidFill>
            <a:schemeClr val="bg1"/>
          </a:solidFill>
          <a:ln w="98425">
            <a:solidFill>
              <a:srgbClr val="61C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endParaRPr lang="en-US" sz="3200" b="1" dirty="0">
              <a:solidFill>
                <a:srgbClr val="61CD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06434" y="3922576"/>
            <a:ext cx="45557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61CD47"/>
                </a:solidFill>
              </a:rPr>
              <a:t>4</a:t>
            </a:r>
            <a:endParaRPr lang="en-US" sz="2000" b="1" dirty="0">
              <a:solidFill>
                <a:srgbClr val="61CD47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96363" y="4407336"/>
            <a:ext cx="92384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61CD47"/>
                </a:solidFill>
              </a:rPr>
              <a:t>hours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624171" y="2245839"/>
            <a:ext cx="1062539" cy="1201468"/>
            <a:chOff x="8624171" y="1919493"/>
            <a:chExt cx="1062539" cy="1201468"/>
          </a:xfrm>
        </p:grpSpPr>
        <p:sp>
          <p:nvSpPr>
            <p:cNvPr id="44" name="Rounded Rectangular Callout 43"/>
            <p:cNvSpPr/>
            <p:nvPr/>
          </p:nvSpPr>
          <p:spPr>
            <a:xfrm rot="16200000">
              <a:off x="8554707" y="1988957"/>
              <a:ext cx="1201468" cy="1062539"/>
            </a:xfrm>
            <a:prstGeom prst="wedgeRoundRectCallout">
              <a:avLst/>
            </a:prstGeom>
            <a:solidFill>
              <a:schemeClr val="bg1"/>
            </a:solidFill>
            <a:ln w="98425">
              <a:solidFill>
                <a:srgbClr val="61C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endParaRPr lang="en-US" sz="3200" b="1" dirty="0">
                <a:solidFill>
                  <a:srgbClr val="61CD47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906549" y="1982405"/>
              <a:ext cx="455574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61CD47"/>
                  </a:solidFill>
                </a:rPr>
                <a:t>2</a:t>
              </a:r>
              <a:endParaRPr lang="en-US" sz="2000" b="1" dirty="0">
                <a:solidFill>
                  <a:srgbClr val="61CD47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696478" y="2467165"/>
              <a:ext cx="92384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1CD47"/>
                  </a:solidFill>
                </a:rPr>
                <a:t>hours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3F08C0EB-EC3B-48F3-8C55-6CA42237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0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573" y="960695"/>
            <a:ext cx="116052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you be sure foods are </a:t>
            </a:r>
            <a:r>
              <a:rPr lang="en-US" sz="3200" dirty="0"/>
              <a:t>cooled</a:t>
            </a:r>
            <a:r>
              <a:rPr lang="en-US" sz="3600" dirty="0"/>
              <a:t> properly?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6265" y="2716306"/>
            <a:ext cx="8116768" cy="3089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Check the temperature of the food with a </a:t>
            </a:r>
            <a:r>
              <a:rPr lang="en-US" sz="2200" b="1" dirty="0"/>
              <a:t>calibrated thermometer</a:t>
            </a:r>
            <a:r>
              <a:rPr lang="en-US" sz="2200" dirty="0"/>
              <a:t> during the two cooling stages to make sure:</a:t>
            </a:r>
          </a:p>
          <a:p>
            <a:pPr marL="0" indent="0">
              <a:buNone/>
            </a:pPr>
            <a:endParaRPr lang="en-US" sz="900" dirty="0"/>
          </a:p>
          <a:p>
            <a:pPr lvl="1" indent="-342900">
              <a:buFont typeface="+mj-lt"/>
              <a:buAutoNum type="arabicPeriod"/>
            </a:pPr>
            <a:r>
              <a:rPr lang="en-US" sz="2200" dirty="0"/>
              <a:t>After </a:t>
            </a:r>
            <a:r>
              <a:rPr lang="en-US" sz="2200" b="1" dirty="0"/>
              <a:t>two</a:t>
            </a:r>
            <a:r>
              <a:rPr lang="en-US" sz="2200" dirty="0"/>
              <a:t> hours of cooling from 135°F or above, the food will reach 70° F, </a:t>
            </a:r>
            <a:r>
              <a:rPr lang="en-US" sz="2200" b="1" i="1" dirty="0"/>
              <a:t>and</a:t>
            </a:r>
            <a:endParaRPr lang="en-US" sz="2200" dirty="0"/>
          </a:p>
          <a:p>
            <a:pPr marL="0" indent="0">
              <a:buNone/>
            </a:pPr>
            <a:endParaRPr lang="en-US" sz="1400" dirty="0"/>
          </a:p>
          <a:p>
            <a:endParaRPr lang="en-US" sz="22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952185" y="1996156"/>
            <a:ext cx="3396763" cy="3884806"/>
            <a:chOff x="8335410" y="1588694"/>
            <a:chExt cx="3718004" cy="4252203"/>
          </a:xfrm>
        </p:grpSpPr>
        <p:grpSp>
          <p:nvGrpSpPr>
            <p:cNvPr id="10" name="Group 9"/>
            <p:cNvGrpSpPr/>
            <p:nvPr/>
          </p:nvGrpSpPr>
          <p:grpSpPr>
            <a:xfrm>
              <a:off x="9483910" y="1588694"/>
              <a:ext cx="2436451" cy="4252203"/>
              <a:chOff x="9540004" y="595516"/>
              <a:chExt cx="3302336" cy="576338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9540004" y="4809509"/>
                <a:ext cx="1549392" cy="1549392"/>
              </a:xfrm>
              <a:prstGeom prst="ellipse">
                <a:avLst/>
              </a:prstGeom>
              <a:solidFill>
                <a:srgbClr val="19C3FF"/>
              </a:solidFill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913505" y="595516"/>
                <a:ext cx="793884" cy="4719460"/>
              </a:xfrm>
              <a:prstGeom prst="rect">
                <a:avLst/>
              </a:prstGeom>
              <a:solidFill>
                <a:schemeClr val="bg1"/>
              </a:solidFill>
              <a:ln w="1270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651426" y="4831864"/>
                <a:ext cx="1321460" cy="1415970"/>
              </a:xfrm>
              <a:prstGeom prst="ellipse">
                <a:avLst/>
              </a:prstGeom>
              <a:solidFill>
                <a:srgbClr val="19C3FF"/>
              </a:solidFill>
              <a:ln w="190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981287" y="661480"/>
                <a:ext cx="667512" cy="945856"/>
              </a:xfrm>
              <a:prstGeom prst="rect">
                <a:avLst/>
              </a:prstGeom>
              <a:solidFill>
                <a:srgbClr val="FF0000"/>
              </a:solidFill>
              <a:ln w="12700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981287" y="4610656"/>
                <a:ext cx="667512" cy="345354"/>
              </a:xfrm>
              <a:prstGeom prst="rect">
                <a:avLst/>
              </a:prstGeom>
              <a:solidFill>
                <a:srgbClr val="19C3FF"/>
              </a:solidFill>
              <a:ln w="12700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79091" y="1264486"/>
                <a:ext cx="1763249" cy="684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135°F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9949071" y="4610656"/>
                <a:ext cx="116738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0849657" y="4288030"/>
                <a:ext cx="1763249" cy="684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41°F</a:t>
                </a:r>
                <a:r>
                  <a:rPr lang="en-US" sz="2000" dirty="0"/>
                  <a:t> 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9949071" y="1621796"/>
                <a:ext cx="116738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8335410" y="3727965"/>
              <a:ext cx="2284033" cy="2097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623633" y="3479025"/>
              <a:ext cx="142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70°F</a:t>
              </a:r>
              <a:r>
                <a:rPr lang="en-US" sz="2000" dirty="0"/>
                <a:t> 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0526295" y="2809144"/>
            <a:ext cx="0" cy="1041699"/>
          </a:xfrm>
          <a:prstGeom prst="straightConnector1">
            <a:avLst/>
          </a:prstGeom>
          <a:ln w="76200">
            <a:solidFill>
              <a:srgbClr val="61C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014306" y="2674526"/>
            <a:ext cx="960884" cy="1086521"/>
            <a:chOff x="8624171" y="1919493"/>
            <a:chExt cx="1062539" cy="1201468"/>
          </a:xfrm>
        </p:grpSpPr>
        <p:sp>
          <p:nvSpPr>
            <p:cNvPr id="28" name="Rounded Rectangular Callout 27"/>
            <p:cNvSpPr/>
            <p:nvPr/>
          </p:nvSpPr>
          <p:spPr>
            <a:xfrm rot="16200000">
              <a:off x="8554707" y="1988957"/>
              <a:ext cx="1201468" cy="1062539"/>
            </a:xfrm>
            <a:prstGeom prst="wedgeRoundRectCallout">
              <a:avLst/>
            </a:prstGeom>
            <a:solidFill>
              <a:schemeClr val="bg1"/>
            </a:solidFill>
            <a:ln w="98425">
              <a:solidFill>
                <a:srgbClr val="61C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endParaRPr lang="en-US" sz="3200" b="1" dirty="0">
                <a:solidFill>
                  <a:srgbClr val="61CD47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906549" y="1982405"/>
              <a:ext cx="455574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61CD47"/>
                  </a:solidFill>
                </a:rPr>
                <a:t>2</a:t>
              </a:r>
              <a:endParaRPr lang="en-US" sz="2000" b="1" dirty="0">
                <a:solidFill>
                  <a:srgbClr val="61CD47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96478" y="2467165"/>
              <a:ext cx="92384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1CD47"/>
                  </a:solidFill>
                </a:rPr>
                <a:t>hours</a:t>
              </a: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89774238-7B4B-415E-9D97-C4764746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75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6265" y="2716306"/>
            <a:ext cx="8116768" cy="3089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Check the temperature of the food with a </a:t>
            </a:r>
            <a:r>
              <a:rPr lang="en-US" sz="2200" b="1" dirty="0"/>
              <a:t>calibrated thermometer</a:t>
            </a:r>
            <a:r>
              <a:rPr lang="en-US" sz="2200" dirty="0"/>
              <a:t> during the two cooling stages to make sure:</a:t>
            </a:r>
          </a:p>
          <a:p>
            <a:pPr marL="0" indent="0">
              <a:buNone/>
            </a:pPr>
            <a:endParaRPr lang="en-US" sz="900" dirty="0"/>
          </a:p>
          <a:p>
            <a:pPr lvl="1" indent="-342900">
              <a:buFont typeface="+mj-lt"/>
              <a:buAutoNum type="arabicPeriod"/>
            </a:pPr>
            <a:r>
              <a:rPr lang="en-US" sz="2200" dirty="0"/>
              <a:t>After </a:t>
            </a:r>
            <a:r>
              <a:rPr lang="en-US" sz="2200" b="1" dirty="0"/>
              <a:t>two</a:t>
            </a:r>
            <a:r>
              <a:rPr lang="en-US" sz="2200" dirty="0"/>
              <a:t> hours of cooling from 135°F or above, the food will reach 70° F, </a:t>
            </a:r>
            <a:r>
              <a:rPr lang="en-US" sz="2200" b="1" i="1" dirty="0"/>
              <a:t>and</a:t>
            </a:r>
            <a:endParaRPr lang="en-US" sz="2200" dirty="0"/>
          </a:p>
          <a:p>
            <a:pPr lvl="1" indent="-342900">
              <a:buFont typeface="+mj-lt"/>
              <a:buAutoNum type="arabicPeriod"/>
            </a:pPr>
            <a:r>
              <a:rPr lang="en-US" sz="2200" dirty="0"/>
              <a:t>After </a:t>
            </a:r>
            <a:r>
              <a:rPr lang="en-US" sz="2200" b="1" dirty="0"/>
              <a:t>six </a:t>
            </a:r>
            <a:r>
              <a:rPr lang="en-US" sz="2200" dirty="0"/>
              <a:t>total hours of cooling from 135°F or above, the food will reach 41° F or below.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Note: Temperature logs are recommended</a:t>
            </a:r>
          </a:p>
          <a:p>
            <a:endParaRPr lang="en-US" sz="22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01453" y="1996156"/>
            <a:ext cx="2225938" cy="3884806"/>
            <a:chOff x="9540004" y="595516"/>
            <a:chExt cx="3302336" cy="5763385"/>
          </a:xfrm>
        </p:grpSpPr>
        <p:sp>
          <p:nvSpPr>
            <p:cNvPr id="13" name="Oval 12"/>
            <p:cNvSpPr/>
            <p:nvPr/>
          </p:nvSpPr>
          <p:spPr>
            <a:xfrm>
              <a:off x="9540004" y="4809509"/>
              <a:ext cx="1549392" cy="1549392"/>
            </a:xfrm>
            <a:prstGeom prst="ellipse">
              <a:avLst/>
            </a:prstGeom>
            <a:solidFill>
              <a:srgbClr val="19C3FF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13505" y="595516"/>
              <a:ext cx="793884" cy="4719460"/>
            </a:xfrm>
            <a:prstGeom prst="rect">
              <a:avLst/>
            </a:prstGeom>
            <a:solidFill>
              <a:schemeClr val="bg1"/>
            </a:solidFill>
            <a:ln w="1270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9651426" y="4831864"/>
              <a:ext cx="1321460" cy="1415970"/>
            </a:xfrm>
            <a:prstGeom prst="ellipse">
              <a:avLst/>
            </a:prstGeom>
            <a:solidFill>
              <a:srgbClr val="19C3FF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81287" y="661480"/>
              <a:ext cx="667512" cy="945856"/>
            </a:xfrm>
            <a:prstGeom prst="rect">
              <a:avLst/>
            </a:prstGeom>
            <a:solidFill>
              <a:srgbClr val="FF0000"/>
            </a:solidFill>
            <a:ln w="1270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81287" y="4610656"/>
              <a:ext cx="667512" cy="345354"/>
            </a:xfrm>
            <a:prstGeom prst="rect">
              <a:avLst/>
            </a:prstGeom>
            <a:solidFill>
              <a:srgbClr val="19C3FF"/>
            </a:solidFill>
            <a:ln w="1270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079091" y="1264486"/>
              <a:ext cx="1763249" cy="6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135°F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949071" y="4610656"/>
              <a:ext cx="116738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849657" y="4288030"/>
              <a:ext cx="1763249" cy="6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41°F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949071" y="1621796"/>
              <a:ext cx="116738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>
            <a:off x="10520769" y="2809144"/>
            <a:ext cx="5526" cy="1759380"/>
          </a:xfrm>
          <a:prstGeom prst="straightConnector1">
            <a:avLst/>
          </a:prstGeom>
          <a:ln w="76200">
            <a:solidFill>
              <a:srgbClr val="61C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977680" y="3307582"/>
            <a:ext cx="960884" cy="1086521"/>
            <a:chOff x="8624171" y="1919493"/>
            <a:chExt cx="1062539" cy="1201468"/>
          </a:xfrm>
        </p:grpSpPr>
        <p:sp>
          <p:nvSpPr>
            <p:cNvPr id="24" name="Rounded Rectangular Callout 23"/>
            <p:cNvSpPr/>
            <p:nvPr/>
          </p:nvSpPr>
          <p:spPr>
            <a:xfrm rot="16200000">
              <a:off x="8554707" y="1988957"/>
              <a:ext cx="1201468" cy="1062539"/>
            </a:xfrm>
            <a:prstGeom prst="wedgeRoundRectCallout">
              <a:avLst/>
            </a:prstGeom>
            <a:solidFill>
              <a:schemeClr val="bg1"/>
            </a:solidFill>
            <a:ln w="98425">
              <a:solidFill>
                <a:srgbClr val="61C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endParaRPr lang="en-US" sz="3200" b="1" dirty="0">
                <a:solidFill>
                  <a:srgbClr val="61CD47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82450" y="1982405"/>
              <a:ext cx="503771" cy="71470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61CD47"/>
                  </a:solidFill>
                </a:rPr>
                <a:t>6</a:t>
              </a:r>
              <a:endParaRPr lang="en-US" sz="2000" b="1" dirty="0">
                <a:solidFill>
                  <a:srgbClr val="61CD47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96478" y="2467165"/>
              <a:ext cx="92384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1CD47"/>
                  </a:solidFill>
                </a:rPr>
                <a:t>hours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269573" y="960695"/>
            <a:ext cx="11605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How can you be sure foods are </a:t>
            </a:r>
            <a:r>
              <a:rPr lang="en-US" sz="3200"/>
              <a:t>cooled</a:t>
            </a:r>
            <a:r>
              <a:rPr lang="en-US" sz="3600"/>
              <a:t> properly?</a:t>
            </a:r>
            <a:endParaRPr lang="en-US" sz="3600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0C682F7-C209-4ACE-924A-DA03137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About This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3" y="1678656"/>
            <a:ext cx="10094494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training will include sections on:</a:t>
            </a:r>
          </a:p>
          <a:p>
            <a:pPr marL="514350" indent="-346075">
              <a:buFont typeface="+mj-lt"/>
              <a:buAutoNum type="arabicPeriod"/>
            </a:pPr>
            <a:r>
              <a:rPr lang="en-US" sz="1800" dirty="0"/>
              <a:t>Foodborne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/>
              <a:t>llness</a:t>
            </a:r>
          </a:p>
          <a:p>
            <a:pPr marL="514350" indent="-346075">
              <a:buFont typeface="+mj-lt"/>
              <a:buAutoNum type="arabicPeriod"/>
            </a:pPr>
            <a:r>
              <a:rPr lang="en-US" sz="1800" dirty="0"/>
              <a:t>The 5 Major Foodborne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/>
              <a:t>llness Risk Factors:</a:t>
            </a:r>
          </a:p>
          <a:p>
            <a:pPr marL="628650" lvl="1" indent="0">
              <a:buNone/>
              <a:tabLst>
                <a:tab pos="969963" algn="l"/>
              </a:tabLst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/>
              <a:t>mproper Holding &amp; Cooling</a:t>
            </a:r>
          </a:p>
          <a:p>
            <a:pPr marL="628650" lvl="1" indent="0">
              <a:buNone/>
              <a:tabLst>
                <a:tab pos="969963" algn="l"/>
              </a:tabLst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</a:t>
            </a:r>
            <a:r>
              <a:rPr lang="en-US" sz="1800" dirty="0"/>
              <a:t>nadequate Cooking</a:t>
            </a:r>
          </a:p>
          <a:p>
            <a:pPr marL="971550" lvl="1" indent="-342900">
              <a:buFont typeface="+mj-lt"/>
              <a:buAutoNum type="arabicPeriod" startAt="3"/>
            </a:pPr>
            <a:r>
              <a:rPr lang="en-US" sz="1800" dirty="0"/>
              <a:t>Contaminated Food, Utensils, and Equipment</a:t>
            </a:r>
          </a:p>
          <a:p>
            <a:pPr marL="971550" lvl="1" indent="-342900">
              <a:buFont typeface="+mj-lt"/>
              <a:buAutoNum type="arabicPeriod" startAt="3"/>
            </a:pPr>
            <a:r>
              <a:rPr lang="en-US" sz="1800" dirty="0"/>
              <a:t>Poor Employee Health &amp; Hygiene</a:t>
            </a:r>
          </a:p>
          <a:p>
            <a:pPr marL="971550" lvl="1" indent="-342900">
              <a:buFont typeface="+mj-lt"/>
              <a:buAutoNum type="arabicPeriod" startAt="3"/>
            </a:pPr>
            <a:r>
              <a:rPr lang="en-US" sz="1800" dirty="0"/>
              <a:t>Food From Unsafe Sources</a:t>
            </a:r>
          </a:p>
          <a:p>
            <a:pPr marL="514350" indent="-346075">
              <a:buFont typeface="+mj-lt"/>
              <a:buAutoNum type="arabicPeriod"/>
            </a:pPr>
            <a:r>
              <a:rPr lang="en-US" sz="1800" dirty="0"/>
              <a:t>Additional Prevention Measures from the TN Food Service Establishment Rules:</a:t>
            </a:r>
          </a:p>
          <a:p>
            <a:pPr marL="971550" lvl="1" indent="-342900">
              <a:buFont typeface="+mj-lt"/>
              <a:buAutoNum type="arabicPeriod"/>
            </a:pPr>
            <a:r>
              <a:rPr lang="en-US" sz="1800" dirty="0"/>
              <a:t>Consumer Advisory</a:t>
            </a:r>
          </a:p>
          <a:p>
            <a:pPr marL="971550" lvl="1" indent="-342900">
              <a:buFont typeface="+mj-lt"/>
              <a:buAutoNum type="arabicPeriod"/>
            </a:pPr>
            <a:r>
              <a:rPr lang="en-US" sz="1800" dirty="0"/>
              <a:t>Date Marking</a:t>
            </a:r>
          </a:p>
          <a:p>
            <a:pPr marL="971550" lvl="1" indent="-342900">
              <a:buFont typeface="+mj-lt"/>
              <a:buAutoNum type="arabicPeriod"/>
            </a:pPr>
            <a:r>
              <a:rPr lang="en-US" sz="1800" dirty="0"/>
              <a:t>Specialized Processing</a:t>
            </a:r>
          </a:p>
          <a:p>
            <a:pPr marL="971550" lvl="1" indent="-342900">
              <a:buFont typeface="+mj-lt"/>
              <a:buAutoNum type="arabicPeriod"/>
            </a:pPr>
            <a:r>
              <a:rPr lang="en-US" sz="1800" dirty="0"/>
              <a:t>Manager Certification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87315"/>
            <a:ext cx="12192000" cy="178595"/>
          </a:xfrm>
          <a:prstGeom prst="rect">
            <a:avLst/>
          </a:prstGeom>
          <a:solidFill>
            <a:srgbClr val="AE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E6456D-D3C3-44EC-916C-1CB499F4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use a calibrated thermometer?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974694"/>
            <a:ext cx="10515600" cy="2774595"/>
          </a:xfrm>
        </p:spPr>
        <p:txBody>
          <a:bodyPr>
            <a:normAutofit/>
          </a:bodyPr>
          <a:lstStyle/>
          <a:p>
            <a:r>
              <a:rPr lang="en-US" sz="2400" dirty="0"/>
              <a:t>Calibrating a thermometer makes sure it is reading temperatures correctly.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400" dirty="0"/>
              <a:t>Correct temperatures are key for making sure food remains safe when:</a:t>
            </a:r>
          </a:p>
          <a:p>
            <a:pPr lvl="1"/>
            <a:r>
              <a:rPr lang="en-US" sz="2000" dirty="0"/>
              <a:t>Cooking,</a:t>
            </a:r>
          </a:p>
          <a:p>
            <a:pPr lvl="1"/>
            <a:r>
              <a:rPr lang="en-US" sz="2000" dirty="0"/>
              <a:t>Storing,</a:t>
            </a:r>
          </a:p>
          <a:p>
            <a:pPr lvl="1"/>
            <a:r>
              <a:rPr lang="en-US" sz="2000" dirty="0"/>
              <a:t>Cooling, </a:t>
            </a:r>
            <a:r>
              <a:rPr lang="en-US" sz="2000" i="1" dirty="0"/>
              <a:t>and</a:t>
            </a:r>
          </a:p>
          <a:p>
            <a:pPr lvl="1"/>
            <a:r>
              <a:rPr lang="en-US" sz="2000" dirty="0"/>
              <a:t>Holding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A979995-D9E2-4EBA-9E19-ABD4FF06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25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685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should you calibrate a thermometer?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3886" y="2672724"/>
            <a:ext cx="8574873" cy="33851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There are two ways to calibrate a thermometer:</a:t>
            </a:r>
          </a:p>
          <a:p>
            <a:pPr marL="628650" indent="-457200">
              <a:buFont typeface="+mj-lt"/>
              <a:buAutoNum type="arabicPeriod"/>
            </a:pPr>
            <a:r>
              <a:rPr lang="en-US" sz="2400" u="sng" dirty="0"/>
              <a:t>With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u="sng" dirty="0"/>
              <a:t>ce water:</a:t>
            </a:r>
          </a:p>
          <a:p>
            <a:pPr marL="914400" lvl="1" indent="-285750"/>
            <a:r>
              <a:rPr lang="en-US" sz="2000" dirty="0"/>
              <a:t>Fill a container with ice, then add water until the container is full.</a:t>
            </a:r>
          </a:p>
          <a:p>
            <a:pPr marL="914400" lvl="1" indent="-285750"/>
            <a:r>
              <a:rPr lang="en-US" sz="2000" dirty="0"/>
              <a:t>Completely submerge the sensing area of the thermometer for 30 seconds.</a:t>
            </a:r>
          </a:p>
          <a:p>
            <a:pPr marL="914400" lvl="1" indent="-285750"/>
            <a:r>
              <a:rPr lang="en-US" sz="2000" dirty="0"/>
              <a:t>The thermometer should read 32° F.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/>
              <a:t>f it doesn’t, adjust the thermometer until it reads 32° F.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91" y="2940725"/>
            <a:ext cx="2233353" cy="288542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0729067" y="3697459"/>
            <a:ext cx="674077" cy="10433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914186" y="3107570"/>
            <a:ext cx="1160583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32° F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3CC1BD5-A9D8-4416-9156-DB3FC3F0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42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685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should you calibrate a thermometer?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3887" y="2775288"/>
            <a:ext cx="8574873" cy="3214032"/>
          </a:xfrm>
        </p:spPr>
        <p:txBody>
          <a:bodyPr>
            <a:normAutofit/>
          </a:bodyPr>
          <a:lstStyle/>
          <a:p>
            <a:pPr marL="628650" indent="-457200">
              <a:buFont typeface="+mj-lt"/>
              <a:buAutoNum type="arabicPeriod" startAt="2"/>
            </a:pPr>
            <a:r>
              <a:rPr lang="en-US" sz="2400" u="sng" dirty="0"/>
              <a:t>With boiling water</a:t>
            </a:r>
          </a:p>
          <a:p>
            <a:pPr marL="914400" lvl="1" indent="-285750"/>
            <a:r>
              <a:rPr lang="en-US" sz="2000" dirty="0"/>
              <a:t>Boil clean tap water in a large pot.</a:t>
            </a:r>
          </a:p>
          <a:p>
            <a:pPr marL="914400" lvl="1" indent="-285750"/>
            <a:r>
              <a:rPr lang="en-US" sz="2000" dirty="0"/>
              <a:t>Completely submerge the sensing area of the thermometer for 30 seconds.</a:t>
            </a:r>
          </a:p>
          <a:p>
            <a:pPr marL="914400" lvl="1">
              <a:spcBef>
                <a:spcPts val="1000"/>
              </a:spcBef>
            </a:pPr>
            <a:r>
              <a:rPr lang="en-US" sz="2000" dirty="0"/>
              <a:t>The thermometer should read 212° F.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/>
              <a:t>f it doesn’t, adjust the thermometer until it reads 212° F.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98" y="2940725"/>
            <a:ext cx="2233353" cy="28854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0682174" y="3697459"/>
            <a:ext cx="674077" cy="10433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867293" y="3107570"/>
            <a:ext cx="1160583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212° F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9C3295-EE47-425A-82C3-A4D3378B0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41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990" y="1076930"/>
            <a:ext cx="1082802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There are several ways you can help foods cool faster: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0278" y="2563540"/>
            <a:ext cx="10515600" cy="306245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Use shallow containers to reduce the volume </a:t>
            </a:r>
          </a:p>
          <a:p>
            <a:pPr lvl="1"/>
            <a:r>
              <a:rPr lang="en-US" altLang="en-US" dirty="0"/>
              <a:t>Change the type of container (metal containers cool faster than plastic)</a:t>
            </a:r>
          </a:p>
          <a:p>
            <a:pPr lvl="1"/>
            <a:r>
              <a:rPr lang="en-US" altLang="en-US" dirty="0"/>
              <a:t>Make smaller portions (put into several smaller containers or cut large portions of meat into smaller pieces)</a:t>
            </a:r>
          </a:p>
          <a:p>
            <a:pPr lvl="1"/>
            <a:r>
              <a:rPr lang="en-US" altLang="en-US" dirty="0"/>
              <a:t>Put containers in ice baths </a:t>
            </a:r>
          </a:p>
          <a:p>
            <a:pPr lvl="1"/>
            <a:r>
              <a:rPr lang="en-US" altLang="en-US" dirty="0"/>
              <a:t>Put ice wands in the container</a:t>
            </a:r>
          </a:p>
          <a:p>
            <a:pPr lvl="1"/>
            <a:r>
              <a:rPr lang="en-US" altLang="en-US" dirty="0"/>
              <a:t>Add ice as an ingredient</a:t>
            </a:r>
            <a:endParaRPr lang="en-US" sz="3600" dirty="0"/>
          </a:p>
          <a:p>
            <a:endParaRPr lang="en-US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52219">
            <a:off x="6746220" y="3841856"/>
            <a:ext cx="1959057" cy="1983133"/>
            <a:chOff x="6633925" y="3745604"/>
            <a:chExt cx="1959057" cy="1983133"/>
          </a:xfrm>
        </p:grpSpPr>
        <p:pic>
          <p:nvPicPr>
            <p:cNvPr id="11" name="Picture 2" descr="http://cdnimg.webstaurantstore.com/27112870_pic2_xl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5615">
              <a:off x="6633925" y="3745604"/>
              <a:ext cx="1959057" cy="19029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 rot="21360000">
              <a:off x="6946613" y="5359405"/>
              <a:ext cx="1472575" cy="36933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all" dirty="0">
                  <a:latin typeface="Arial Black" panose="020B0A04020102020204" pitchFamily="34" charset="0"/>
                </a:rPr>
                <a:t>ice wand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21414785">
            <a:off x="8648333" y="3945999"/>
            <a:ext cx="1904258" cy="1979134"/>
            <a:chOff x="8608436" y="3886415"/>
            <a:chExt cx="1904258" cy="1979134"/>
          </a:xfrm>
        </p:grpSpPr>
        <p:pic>
          <p:nvPicPr>
            <p:cNvPr id="10" name="Content Placeholder 3" title="Ice Bath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4" t="326" r="-30" b="-73"/>
            <a:stretch/>
          </p:blipFill>
          <p:spPr>
            <a:xfrm rot="350742">
              <a:off x="8608436" y="3886415"/>
              <a:ext cx="1904258" cy="18947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360000">
              <a:off x="8739615" y="5496217"/>
              <a:ext cx="1472575" cy="369332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all" dirty="0">
                  <a:latin typeface="Arial Black" panose="020B0A04020102020204" pitchFamily="34" charset="0"/>
                </a:rPr>
                <a:t>ice bath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A9EAC8CB-09E0-4861-88A3-F27D981C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8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Holding Hot &amp; Cold Food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11606" y="2893670"/>
            <a:ext cx="8768787" cy="269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When holding TCS food, you can keep food safe by either using: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Temperature (outside of the temperature danger zone), </a:t>
            </a:r>
            <a:r>
              <a:rPr lang="en-US" altLang="en-US" b="1" i="1" dirty="0"/>
              <a:t>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Time (held no more than four hours, then thrown out)</a:t>
            </a:r>
          </a:p>
          <a:p>
            <a:endParaRPr lang="en-US" altLang="en-US" sz="1100" dirty="0"/>
          </a:p>
          <a:p>
            <a:pPr marL="0" indent="0">
              <a:buNone/>
            </a:pPr>
            <a:r>
              <a:rPr lang="en-US" altLang="en-US" sz="2400" i="1" dirty="0"/>
              <a:t>This prevents the growth of bacteria that cause foodborne illness.</a:t>
            </a:r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6940B9-E8DD-4284-A37A-555DD044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92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36" y="2484109"/>
            <a:ext cx="2664693" cy="26646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Using Time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nstead of Temperature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5968" y="3035190"/>
            <a:ext cx="8792497" cy="2459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dirty="0"/>
              <a:t>To use time to keep food safe: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Written procedures stating the foods using time must be prepared in advance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Food must be marked to indicate the time that it is taken out of temperature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Food not served within </a:t>
            </a:r>
            <a:r>
              <a:rPr lang="en-US" altLang="en-US" b="1" dirty="0"/>
              <a:t>four hours* </a:t>
            </a:r>
            <a:r>
              <a:rPr lang="en-US" altLang="en-US" dirty="0"/>
              <a:t>must be D</a:t>
            </a: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dirty="0"/>
              <a:t>SCARDED</a:t>
            </a:r>
          </a:p>
          <a:p>
            <a:pPr marL="914400" lvl="2" indent="0">
              <a:buNone/>
            </a:pPr>
            <a:r>
              <a:rPr lang="en-US" altLang="en-US" i="1" dirty="0"/>
              <a:t>*</a:t>
            </a:r>
            <a:r>
              <a:rPr lang="en-US" altLang="en-US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i="1" dirty="0"/>
              <a:t>f initial food temperature is at or below 41° F and does not exceed 70</a:t>
            </a:r>
            <a:r>
              <a:rPr lang="en-US" i="1" dirty="0"/>
              <a:t>° F during holding, the food may be held for </a:t>
            </a:r>
            <a:r>
              <a:rPr lang="en-US" b="1" i="1" dirty="0"/>
              <a:t>six hours</a:t>
            </a:r>
            <a:r>
              <a:rPr lang="en-US" i="1" dirty="0"/>
              <a:t> before being discarded.</a:t>
            </a:r>
            <a:endParaRPr lang="en-US" altLang="en-US" i="1" dirty="0"/>
          </a:p>
          <a:p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5088" y="1950342"/>
            <a:ext cx="6705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1" dirty="0"/>
              <a:t>	This is called using “</a:t>
            </a:r>
            <a:r>
              <a:rPr lang="en-US" altLang="en-US" sz="2000" b="1" i="1" dirty="0"/>
              <a:t>time as a public health control</a:t>
            </a:r>
            <a:r>
              <a:rPr lang="en-US" altLang="en-US" sz="2000" i="1" dirty="0"/>
              <a:t>”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29006B2-AD35-4B42-9C41-EEACC712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30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Using Proper Temperatures to Keep Food Safe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81892"/>
            <a:ext cx="7734300" cy="763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When using temperature to keep food safe, foods must stay </a:t>
            </a:r>
            <a:r>
              <a:rPr lang="en-US" altLang="en-US" sz="2400" b="1" dirty="0"/>
              <a:t>out </a:t>
            </a:r>
            <a:r>
              <a:rPr lang="en-US" altLang="en-US" sz="2400" dirty="0"/>
              <a:t>of the:</a:t>
            </a:r>
          </a:p>
          <a:p>
            <a:pPr marL="0" indent="0">
              <a:buNone/>
            </a:pPr>
            <a:endParaRPr lang="en-US" sz="200" dirty="0"/>
          </a:p>
          <a:p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58017" y="2377634"/>
            <a:ext cx="1984133" cy="3276364"/>
            <a:chOff x="9258017" y="2377634"/>
            <a:chExt cx="1984133" cy="32763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017" y="2377634"/>
              <a:ext cx="1984133" cy="327636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9709485" y="3081892"/>
              <a:ext cx="0" cy="145582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11790" y="3324719"/>
            <a:ext cx="8857639" cy="1628493"/>
            <a:chOff x="1811790" y="3324719"/>
            <a:chExt cx="8857639" cy="1628493"/>
          </a:xfrm>
        </p:grpSpPr>
        <p:grpSp>
          <p:nvGrpSpPr>
            <p:cNvPr id="12" name="Group 11"/>
            <p:cNvGrpSpPr/>
            <p:nvPr/>
          </p:nvGrpSpPr>
          <p:grpSpPr>
            <a:xfrm>
              <a:off x="9652478" y="3324719"/>
              <a:ext cx="1016951" cy="1025002"/>
              <a:chOff x="9715217" y="3323901"/>
              <a:chExt cx="1016951" cy="1025002"/>
            </a:xfrm>
          </p:grpSpPr>
          <p:sp>
            <p:nvSpPr>
              <p:cNvPr id="13" name="Flowchart: Extract 12"/>
              <p:cNvSpPr/>
              <p:nvPr/>
            </p:nvSpPr>
            <p:spPr>
              <a:xfrm>
                <a:off x="9715217" y="3323901"/>
                <a:ext cx="1016951" cy="1016951"/>
              </a:xfrm>
              <a:prstGeom prst="flowChartExtract">
                <a:avLst/>
              </a:prstGeom>
              <a:solidFill>
                <a:schemeClr val="bg1"/>
              </a:solidFill>
              <a:ln w="10160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49832" y="3558908"/>
                <a:ext cx="285669" cy="789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!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811790" y="4122215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/>
                <a:t>Temperature Danger Zone </a:t>
              </a:r>
            </a:p>
            <a:p>
              <a:pPr algn="ctr"/>
              <a:r>
                <a:rPr lang="en-US" sz="2400" dirty="0"/>
                <a:t>(41°F to 135°F)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E89F41B0-64CC-4DD6-8AC3-0F38F1FD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Using Proper Temperatures to Keep Food Safe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81892"/>
            <a:ext cx="10515600" cy="2440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To keep hot foods safe, they must stay: </a:t>
            </a:r>
          </a:p>
          <a:p>
            <a:endParaRPr lang="en-US" altLang="en-US" sz="100" dirty="0"/>
          </a:p>
          <a:p>
            <a:pPr marL="573088" indent="0">
              <a:buNone/>
              <a:tabLst>
                <a:tab pos="91440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HOT</a:t>
            </a:r>
            <a:r>
              <a:rPr lang="en-US" altLang="en-US" sz="2400" dirty="0"/>
              <a:t> at </a:t>
            </a:r>
            <a:r>
              <a:rPr lang="en-US" altLang="en-US" sz="2400" b="1" dirty="0"/>
              <a:t>135°F or above</a:t>
            </a:r>
            <a:r>
              <a:rPr lang="en-US" altLang="en-US" sz="2400" dirty="0"/>
              <a:t>*</a:t>
            </a:r>
          </a:p>
          <a:p>
            <a:endParaRPr lang="en-US" sz="2400" dirty="0"/>
          </a:p>
          <a:p>
            <a:pPr marL="0" indent="0">
              <a:buNone/>
            </a:pPr>
            <a:endParaRPr lang="en-US" altLang="en-US" sz="2400" i="1" dirty="0"/>
          </a:p>
          <a:p>
            <a:pPr marL="0" indent="0">
              <a:buNone/>
            </a:pPr>
            <a:r>
              <a:rPr lang="en-US" altLang="en-US" sz="2000" i="1" dirty="0"/>
              <a:t>*Unless using time instead of temperature</a:t>
            </a:r>
            <a:endParaRPr lang="en-US" sz="2000" i="1" dirty="0"/>
          </a:p>
          <a:p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58017" y="2377634"/>
            <a:ext cx="1984133" cy="3276364"/>
            <a:chOff x="9258017" y="2377634"/>
            <a:chExt cx="1984133" cy="32763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017" y="2377634"/>
              <a:ext cx="1984133" cy="327636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9709485" y="3081892"/>
              <a:ext cx="0" cy="145582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652478" y="3324719"/>
            <a:ext cx="1016951" cy="1025002"/>
            <a:chOff x="9715217" y="3323901"/>
            <a:chExt cx="1016951" cy="1025002"/>
          </a:xfrm>
        </p:grpSpPr>
        <p:sp>
          <p:nvSpPr>
            <p:cNvPr id="13" name="Flowchart: Extract 12"/>
            <p:cNvSpPr/>
            <p:nvPr/>
          </p:nvSpPr>
          <p:spPr>
            <a:xfrm>
              <a:off x="9715217" y="3323901"/>
              <a:ext cx="1016951" cy="1016951"/>
            </a:xfrm>
            <a:prstGeom prst="flowChartExtract">
              <a:avLst/>
            </a:prstGeom>
            <a:solidFill>
              <a:schemeClr val="bg1"/>
            </a:solidFill>
            <a:ln w="101600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49832" y="3558908"/>
              <a:ext cx="285669" cy="78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!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9847271" y="2516087"/>
            <a:ext cx="1644315" cy="9222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DA7701E-DAA4-4E94-83C8-65F0AC93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Using Proper Temperatures to Keep Food Safe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81892"/>
            <a:ext cx="10515600" cy="2440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To keep cold foods safe, they must stay: </a:t>
            </a:r>
          </a:p>
          <a:p>
            <a:endParaRPr lang="en-US" altLang="en-US" sz="100" dirty="0"/>
          </a:p>
          <a:p>
            <a:pPr marL="573088" indent="0">
              <a:buNone/>
              <a:tabLst>
                <a:tab pos="914400" algn="l"/>
              </a:tabLst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COLD</a:t>
            </a:r>
            <a:r>
              <a:rPr lang="en-US" altLang="en-US" sz="2400" dirty="0"/>
              <a:t> at </a:t>
            </a:r>
            <a:r>
              <a:rPr lang="en-US" altLang="en-US" sz="2400" b="1" dirty="0"/>
              <a:t>41°F or below</a:t>
            </a:r>
            <a:r>
              <a:rPr lang="en-US" altLang="en-US" sz="2400" dirty="0"/>
              <a:t>*</a:t>
            </a:r>
          </a:p>
          <a:p>
            <a:endParaRPr lang="en-US" sz="2400" dirty="0"/>
          </a:p>
          <a:p>
            <a:pPr marL="0" indent="0">
              <a:buNone/>
            </a:pPr>
            <a:endParaRPr lang="en-US" altLang="en-US" sz="2400" i="1" dirty="0"/>
          </a:p>
          <a:p>
            <a:pPr marL="0" indent="0">
              <a:buNone/>
            </a:pPr>
            <a:r>
              <a:rPr lang="en-US" altLang="en-US" sz="2000" i="1" dirty="0"/>
              <a:t>*Unless using time instead of temperature</a:t>
            </a:r>
            <a:endParaRPr lang="en-US" sz="2000" i="1" dirty="0"/>
          </a:p>
          <a:p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 Holding &amp; Cooling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58017" y="2377634"/>
            <a:ext cx="1984133" cy="3276364"/>
            <a:chOff x="9258017" y="2377634"/>
            <a:chExt cx="1984133" cy="32763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017" y="2377634"/>
              <a:ext cx="1984133" cy="327636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9709485" y="3081892"/>
              <a:ext cx="0" cy="145582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652478" y="3324719"/>
            <a:ext cx="1016951" cy="1025002"/>
            <a:chOff x="9715217" y="3323901"/>
            <a:chExt cx="1016951" cy="1025002"/>
          </a:xfrm>
        </p:grpSpPr>
        <p:sp>
          <p:nvSpPr>
            <p:cNvPr id="13" name="Flowchart: Extract 12"/>
            <p:cNvSpPr/>
            <p:nvPr/>
          </p:nvSpPr>
          <p:spPr>
            <a:xfrm>
              <a:off x="9715217" y="3323901"/>
              <a:ext cx="1016951" cy="1016951"/>
            </a:xfrm>
            <a:prstGeom prst="flowChartExtract">
              <a:avLst/>
            </a:prstGeom>
            <a:solidFill>
              <a:schemeClr val="bg1"/>
            </a:solidFill>
            <a:ln w="101600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49832" y="3558908"/>
              <a:ext cx="285669" cy="78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!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661361" y="4217485"/>
            <a:ext cx="1644315" cy="922226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83F6A4D-9B07-4815-858B-64A8CE7C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68594" y="2949490"/>
            <a:ext cx="4585871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tabLst>
                <a:tab pos="509588" algn="l"/>
              </a:tabLst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I</a:t>
            </a:r>
            <a:r>
              <a:rPr lang="en-US" sz="2600" dirty="0"/>
              <a:t>mproper Holding &amp; Cooling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8594" y="3565132"/>
            <a:ext cx="3644587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/>
              <a:t>nadequate Cooking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846366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560883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559534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7" y="547427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0" y="557744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25" y="554788"/>
            <a:ext cx="1121596" cy="112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3579" y="196186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5 </a:t>
            </a:r>
            <a:r>
              <a:rPr lang="en-US" sz="3600" u="sng" dirty="0">
                <a:latin typeface="+mj-lt"/>
              </a:rPr>
              <a:t>Major</a:t>
            </a:r>
            <a:r>
              <a:rPr lang="en-US" sz="3200" u="sng" dirty="0">
                <a:latin typeface="+mj-lt"/>
              </a:rPr>
              <a:t> Foodborne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u="sng" dirty="0">
                <a:latin typeface="+mj-lt"/>
              </a:rPr>
              <a:t>llness Risk Factors: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303" y="5322076"/>
            <a:ext cx="7710144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5"/>
            </a:pPr>
            <a:r>
              <a:rPr lang="en-US" sz="2600" dirty="0"/>
              <a:t>Food from Unsafe 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9948" y="2675222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8594" y="4151889"/>
            <a:ext cx="6963573" cy="511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3"/>
            </a:pPr>
            <a:r>
              <a:rPr lang="en-US" sz="2600" dirty="0"/>
              <a:t>Contaminated Food, Utensils and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8594" y="4773573"/>
            <a:ext cx="5604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2763" indent="-512763">
              <a:buFont typeface="+mj-lt"/>
              <a:buAutoNum type="arabicPeriod" startAt="4"/>
            </a:pPr>
            <a:r>
              <a:rPr lang="en-US" sz="2600" dirty="0"/>
              <a:t>Poor Employee Health and Hygiene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779D40E-3736-489D-B02B-33B67ADC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Foodborne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llness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2" y="2371377"/>
            <a:ext cx="2968179" cy="296817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4C272C2-534F-410C-A93B-05AA18A4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28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34" y="2165325"/>
            <a:ext cx="29718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 2:</a:t>
            </a:r>
            <a:br>
              <a:rPr lang="en-US" dirty="0"/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nadequate Cooking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DAE5A1-BA22-4B18-9096-0D775B62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73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is adequate cooking important?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90440"/>
            <a:ext cx="10515600" cy="2648623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en-US" sz="2600" dirty="0"/>
              <a:t>Cooking is the </a:t>
            </a:r>
            <a:r>
              <a:rPr lang="en-US" sz="2600" b="1" dirty="0"/>
              <a:t>only</a:t>
            </a:r>
            <a:r>
              <a:rPr lang="en-US" sz="2600" dirty="0"/>
              <a:t> food preparation step that can actually </a:t>
            </a:r>
            <a:r>
              <a:rPr lang="en-US" sz="2600" b="1" dirty="0"/>
              <a:t>kill</a:t>
            </a:r>
            <a:r>
              <a:rPr lang="en-US" sz="2600" dirty="0"/>
              <a:t> bacteria.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E863790-9341-4314-8FE6-C05FE1E2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96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“adequate” cooking?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7544" y="3020992"/>
            <a:ext cx="9336912" cy="2718072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Adequate cooking means cooking a food to its correct temperature for </a:t>
            </a:r>
            <a:r>
              <a:rPr lang="en-US" sz="2400" b="1" dirty="0"/>
              <a:t>at least 15 seconds</a:t>
            </a:r>
            <a:r>
              <a:rPr lang="en-US" sz="2400" dirty="0"/>
              <a:t>.</a:t>
            </a:r>
          </a:p>
          <a:p>
            <a:pPr fontAlgn="ctr"/>
            <a:r>
              <a:rPr lang="en-US" sz="2400" dirty="0"/>
              <a:t>This makes sure the foodborne illness-causing bacteria in the food are killed.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E72FC6-DF6D-4988-A943-31A396F7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0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“adequate” cooking?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939970"/>
            <a:ext cx="10515600" cy="2799094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Different foods contain different types of bacteria, which are killed at different temperatures.</a:t>
            </a:r>
          </a:p>
          <a:p>
            <a:pPr fontAlgn="ctr"/>
            <a:r>
              <a:rPr lang="en-US" sz="2400" dirty="0"/>
              <a:t>This means that different foods have </a:t>
            </a:r>
            <a:r>
              <a:rPr lang="en-US" sz="2400" b="1" dirty="0"/>
              <a:t>different minimum cooking temperatures </a:t>
            </a:r>
            <a:r>
              <a:rPr lang="en-US" sz="2400" dirty="0"/>
              <a:t>to make sure their bacteria are killed.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BD0DCB-864F-4979-BA14-DBE4A3F0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52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Foods that Must be Cooked to 165°F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400" dirty="0"/>
              <a:t>The foods that must be cooked to </a:t>
            </a:r>
            <a:r>
              <a:rPr lang="en-US" sz="2400" b="1" dirty="0">
                <a:solidFill>
                  <a:srgbClr val="FF0000"/>
                </a:solidFill>
              </a:rPr>
              <a:t>165°F</a:t>
            </a:r>
            <a:r>
              <a:rPr lang="en-US" sz="2400" dirty="0"/>
              <a:t> for 15 at least seconds are:</a:t>
            </a:r>
          </a:p>
          <a:p>
            <a:pPr lvl="1" fontAlgn="ctr"/>
            <a:r>
              <a:rPr lang="en-US" dirty="0"/>
              <a:t>Poultry</a:t>
            </a:r>
          </a:p>
          <a:p>
            <a:pPr lvl="1" fontAlgn="ctr"/>
            <a:r>
              <a:rPr lang="en-US" dirty="0"/>
              <a:t>Stuffed foods or stuffing</a:t>
            </a:r>
          </a:p>
          <a:p>
            <a:pPr lvl="1" fontAlgn="ctr"/>
            <a:r>
              <a:rPr lang="en-US" dirty="0"/>
              <a:t>Raw animal foods cooked in a microwave</a:t>
            </a:r>
          </a:p>
          <a:p>
            <a:pPr lvl="1" fontAlgn="ctr"/>
            <a:r>
              <a:rPr lang="en-US" dirty="0"/>
              <a:t>Reheated Time/Temperature Control for Safety Food (TCS) for hot holding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21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EB4252-AD40-4E8E-AF5E-A2508D63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01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Foods that Must be Cooked to 155°F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400" dirty="0"/>
              <a:t>The foods that must be cooked to </a:t>
            </a:r>
            <a:r>
              <a:rPr lang="en-US" sz="2400" b="1" dirty="0">
                <a:solidFill>
                  <a:srgbClr val="FF0000"/>
                </a:solidFill>
              </a:rPr>
              <a:t>155°F</a:t>
            </a:r>
            <a:r>
              <a:rPr lang="en-US" sz="2400" dirty="0"/>
              <a:t> for 15 at least seconds are:</a:t>
            </a:r>
          </a:p>
          <a:p>
            <a:pPr lvl="1" fontAlgn="ctr"/>
            <a:r>
              <a:rPr lang="en-US" dirty="0"/>
              <a:t>Hamburger</a:t>
            </a:r>
          </a:p>
          <a:p>
            <a:pPr lvl="1" fontAlgn="ctr"/>
            <a:r>
              <a:rPr lang="en-US" dirty="0"/>
              <a:t>Sausage</a:t>
            </a:r>
          </a:p>
          <a:p>
            <a:pPr lvl="1" font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njected meats</a:t>
            </a:r>
          </a:p>
          <a:p>
            <a:pPr lvl="1" fontAlgn="ctr"/>
            <a:r>
              <a:rPr lang="en-US" dirty="0"/>
              <a:t>Eggs (for hot holding)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21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CE1B67-6EA6-4BF1-8F4F-8F76C038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45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Foods that Must be Cooked to 145°F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400" dirty="0"/>
              <a:t>The foods that must be cooked to </a:t>
            </a:r>
            <a:r>
              <a:rPr lang="en-US" sz="2400" b="1" dirty="0">
                <a:solidFill>
                  <a:srgbClr val="FF0000"/>
                </a:solidFill>
              </a:rPr>
              <a:t>145°F</a:t>
            </a:r>
            <a:r>
              <a:rPr lang="en-US" sz="2400" dirty="0"/>
              <a:t> for 15 at least seconds are:</a:t>
            </a:r>
          </a:p>
          <a:p>
            <a:pPr lvl="1" fontAlgn="ctr"/>
            <a:r>
              <a:rPr lang="en-US" dirty="0"/>
              <a:t>Pork</a:t>
            </a:r>
          </a:p>
          <a:p>
            <a:pPr lvl="1" fontAlgn="ctr"/>
            <a:r>
              <a:rPr lang="en-US" dirty="0"/>
              <a:t>Eggs (for immediate service)</a:t>
            </a:r>
          </a:p>
          <a:p>
            <a:pPr lvl="1" fontAlgn="ctr"/>
            <a:r>
              <a:rPr lang="en-US" dirty="0"/>
              <a:t>Fish</a:t>
            </a:r>
          </a:p>
          <a:p>
            <a:pPr lvl="1" fontAlgn="ctr"/>
            <a:r>
              <a:rPr lang="en-US" dirty="0"/>
              <a:t>Shrimp</a:t>
            </a:r>
          </a:p>
          <a:p>
            <a:pPr lvl="1" fontAlgn="ctr"/>
            <a:r>
              <a:rPr lang="en-US" dirty="0"/>
              <a:t>Whole intact meats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21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17E7148-125A-41B0-AF8F-6FEF040D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27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“adequate” cooking?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47372"/>
            <a:ext cx="10515600" cy="2891692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Remember, the correct cooking temperature depends on the </a:t>
            </a:r>
            <a:r>
              <a:rPr lang="en-US" sz="2400" b="1" dirty="0"/>
              <a:t>type</a:t>
            </a:r>
            <a:r>
              <a:rPr lang="en-US" sz="2400" dirty="0"/>
              <a:t> of food.</a:t>
            </a:r>
          </a:p>
          <a:p>
            <a:pPr marL="0" indent="0" fontAlgn="ctr">
              <a:buNone/>
            </a:pPr>
            <a:endParaRPr lang="en-US" sz="600" dirty="0"/>
          </a:p>
          <a:p>
            <a:pPr fontAlgn="ctr"/>
            <a:r>
              <a:rPr lang="en-US" sz="2400" dirty="0"/>
              <a:t>For all foods, be sure to always use a </a:t>
            </a:r>
            <a:r>
              <a:rPr lang="en-US" sz="2400" b="1" dirty="0"/>
              <a:t>calibrated thermometer </a:t>
            </a:r>
            <a:r>
              <a:rPr lang="en-US" sz="2400" dirty="0"/>
              <a:t>to verify temperatures.</a:t>
            </a:r>
          </a:p>
          <a:p>
            <a:pPr marL="0" indent="0" fontAlgn="ctr">
              <a:buNone/>
            </a:pPr>
            <a:endParaRPr lang="en-US" sz="2400" dirty="0"/>
          </a:p>
          <a:p>
            <a:pPr marL="0" indent="0" fontAlgn="ctr">
              <a:buNone/>
            </a:pPr>
            <a:r>
              <a:rPr lang="en-US" sz="2000" dirty="0"/>
              <a:t>Note: Temperature logs are recommended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nadequate Cooking</a:t>
            </a:r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21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7062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B9F7204-9DF5-43A5-AF6A-0809A62A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5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846366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560883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559534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7" y="547427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0" y="557744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25" y="554788"/>
            <a:ext cx="1121596" cy="112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3579" y="196186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5 </a:t>
            </a:r>
            <a:r>
              <a:rPr lang="en-US" sz="3600" u="sng" dirty="0">
                <a:latin typeface="+mj-lt"/>
              </a:rPr>
              <a:t>Major</a:t>
            </a:r>
            <a:r>
              <a:rPr lang="en-US" sz="3200" u="sng" dirty="0">
                <a:latin typeface="+mj-lt"/>
              </a:rPr>
              <a:t> Foodborne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u="sng" dirty="0">
                <a:latin typeface="+mj-lt"/>
              </a:rPr>
              <a:t>llness Risk Factors: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303" y="5322076"/>
            <a:ext cx="7710144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5"/>
            </a:pPr>
            <a:r>
              <a:rPr lang="en-US" sz="2600" dirty="0"/>
              <a:t>Food from Unsafe Sources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8594" y="4151889"/>
            <a:ext cx="6963573" cy="511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3"/>
            </a:pPr>
            <a:r>
              <a:rPr lang="en-US" sz="2600" dirty="0"/>
              <a:t>Contaminated Food, Utensils and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8594" y="4773573"/>
            <a:ext cx="5604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2763" indent="-512763">
              <a:buFont typeface="+mj-lt"/>
              <a:buAutoNum type="arabicPeriod" startAt="4"/>
            </a:pPr>
            <a:r>
              <a:rPr lang="en-US" sz="2600" dirty="0"/>
              <a:t>Poor Employee Health and Hygiene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8594" y="2949490"/>
            <a:ext cx="4585871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tabLst>
                <a:tab pos="509588" algn="l"/>
              </a:tabLst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I</a:t>
            </a:r>
            <a:r>
              <a:rPr lang="en-US" sz="2600" dirty="0"/>
              <a:t>mproper Holding &amp; Cooling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68594" y="3565132"/>
            <a:ext cx="3644587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/>
              <a:t>nadequate Cooking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9948" y="2675222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9698" y="3296646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C405E4-3219-462B-8996-B5E43D3E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09" y="1460604"/>
            <a:ext cx="29718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Risk Factor 3:</a:t>
            </a:r>
            <a:br>
              <a:rPr lang="en-US" dirty="0"/>
            </a:br>
            <a:r>
              <a:rPr lang="en-US" dirty="0"/>
              <a:t>Contaminated Food, </a:t>
            </a:r>
            <a:br>
              <a:rPr lang="en-US" dirty="0"/>
            </a:br>
            <a:r>
              <a:rPr lang="en-US" dirty="0"/>
              <a:t>Utensils and Equipment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CDA6F8-0B5A-47E1-A972-A4C08ECC4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2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foodborne illness?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88608"/>
            <a:ext cx="10515600" cy="283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Foodborne illness has many names, including:</a:t>
            </a:r>
          </a:p>
          <a:p>
            <a:pPr lvl="1"/>
            <a:r>
              <a:rPr lang="en-US" dirty="0"/>
              <a:t>Food poisoning </a:t>
            </a:r>
          </a:p>
          <a:p>
            <a:pPr lvl="1"/>
            <a:r>
              <a:rPr lang="en-US" dirty="0"/>
              <a:t>Foodborne disease</a:t>
            </a:r>
          </a:p>
          <a:p>
            <a:pPr lvl="1"/>
            <a:r>
              <a:rPr lang="en-US" dirty="0"/>
              <a:t>Foodborne infection</a:t>
            </a:r>
          </a:p>
          <a:p>
            <a:pPr lvl="1"/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E6543D-187A-4896-BCA4-C98D535B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50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contamination?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r>
              <a:rPr lang="en-US" sz="2400" dirty="0"/>
              <a:t>Food can become contaminated when it comes into contact with dirty or contaminated food contact surfaces, or another contaminated food. </a:t>
            </a:r>
          </a:p>
          <a:p>
            <a:r>
              <a:rPr lang="en-US" sz="2400" dirty="0"/>
              <a:t>This is also called </a:t>
            </a:r>
            <a:r>
              <a:rPr lang="en-US" sz="2400" b="1" dirty="0"/>
              <a:t>cross-contamination.</a:t>
            </a:r>
          </a:p>
          <a:p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i="1" dirty="0"/>
              <a:t>t is important to prevent contamination because it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can lead to foodborne illness.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CF3CF44-74BC-49F2-8C3B-5F1F8046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31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1744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are the food contact surfaces that can transfer contaminants to food?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40182"/>
            <a:ext cx="10515600" cy="313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Anything that is contaminated and may later come into contact with food can be a source of cross-contamination, including:</a:t>
            </a:r>
          </a:p>
          <a:p>
            <a:pPr marL="568325"/>
            <a:r>
              <a:rPr lang="en-US" sz="2400" dirty="0"/>
              <a:t>Hands and gloves</a:t>
            </a:r>
          </a:p>
          <a:p>
            <a:pPr marL="568325"/>
            <a:r>
              <a:rPr lang="en-US" sz="2400" dirty="0"/>
              <a:t>Knives and cutting boards</a:t>
            </a:r>
          </a:p>
          <a:p>
            <a:pPr marL="568325"/>
            <a:r>
              <a:rPr lang="en-US" sz="2400" dirty="0"/>
              <a:t>Storage and serving containers</a:t>
            </a:r>
          </a:p>
          <a:p>
            <a:pPr marL="568325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mproperly washed/sanitized surfaces, utensils, and equipment</a:t>
            </a:r>
          </a:p>
          <a:p>
            <a:pPr marL="568325"/>
            <a:endParaRPr lang="en-US" sz="2400" dirty="0"/>
          </a:p>
          <a:p>
            <a:pPr marL="568325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48E1FB-7F23-4A1D-8D9B-B5D2A588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34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you prevent cross contamination?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There are several ways you can prevent cross contamination, including:</a:t>
            </a:r>
          </a:p>
          <a:p>
            <a:pPr marL="868680" lvl="1" indent="-283464">
              <a:lnSpc>
                <a:spcPct val="114000"/>
              </a:lnSpc>
              <a:spcBef>
                <a:spcPts val="324"/>
              </a:spcBef>
              <a:defRPr/>
            </a:pPr>
            <a:r>
              <a:rPr lang="en-US" dirty="0"/>
              <a:t>Washing hands after handling raw meat, fish, or poultry</a:t>
            </a:r>
          </a:p>
          <a:p>
            <a:pPr marL="868680" lvl="1" indent="-283464">
              <a:lnSpc>
                <a:spcPct val="114000"/>
              </a:lnSpc>
              <a:spcBef>
                <a:spcPts val="324"/>
              </a:spcBef>
              <a:defRPr/>
            </a:pPr>
            <a:r>
              <a:rPr lang="en-US" dirty="0"/>
              <a:t>Preparing raw meat and poultry in an area away from other foods</a:t>
            </a:r>
          </a:p>
          <a:p>
            <a:pPr marL="868680" lvl="1" indent="-283464">
              <a:lnSpc>
                <a:spcPct val="114000"/>
              </a:lnSpc>
              <a:spcBef>
                <a:spcPts val="324"/>
              </a:spcBef>
              <a:defRPr/>
            </a:pPr>
            <a:r>
              <a:rPr lang="en-US" dirty="0"/>
              <a:t>Using a separate cutting board for raw meat and poultry</a:t>
            </a:r>
          </a:p>
          <a:p>
            <a:pPr marL="868680" lvl="1" indent="-283464">
              <a:lnSpc>
                <a:spcPct val="114000"/>
              </a:lnSpc>
              <a:spcBef>
                <a:spcPts val="324"/>
              </a:spcBef>
              <a:defRPr/>
            </a:pPr>
            <a:r>
              <a:rPr lang="en-US" dirty="0"/>
              <a:t>Thoroughly washing, rinsing, and sanitizing ALL food contact surfaces that touch raw meat and poultry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BAF221C-80AD-458F-8C5C-094F1B4F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72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Would this prevent cross contamination?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850930" y="2161472"/>
            <a:ext cx="5658474" cy="3327630"/>
          </a:xfrm>
          <a:prstGeom prst="wedgeRoundRectCallout">
            <a:avLst>
              <a:gd name="adj1" fmla="val -61288"/>
              <a:gd name="adj2" fmla="val 4034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Raw meat can contain bacteria that causes foodborne illness.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Leaving raw meat in an area where dishes are cleaned could result in bacteria being transferred to clean dishes, and ultimately lead to foodborne illness.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1845" y="2597956"/>
            <a:ext cx="5020418" cy="3280841"/>
            <a:chOff x="561845" y="2597956"/>
            <a:chExt cx="5020418" cy="3280841"/>
          </a:xfrm>
        </p:grpSpPr>
        <p:sp>
          <p:nvSpPr>
            <p:cNvPr id="10" name="Rectangle 9"/>
            <p:cNvSpPr/>
            <p:nvPr/>
          </p:nvSpPr>
          <p:spPr>
            <a:xfrm>
              <a:off x="561845" y="5232466"/>
              <a:ext cx="50204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Arial" panose="020B0604020202020204" pitchFamily="34" charset="0"/>
                </a:rPr>
                <a:t>(Raw meat being thawed in a ware washing sink while dishes are being washed.)</a:t>
              </a:r>
            </a:p>
          </p:txBody>
        </p:sp>
        <p:pic>
          <p:nvPicPr>
            <p:cNvPr id="7" name="Picture 2" descr="clip_image01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789" y="2597956"/>
              <a:ext cx="3924519" cy="24546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" y="138826"/>
            <a:ext cx="1133856" cy="1107564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191539" y="389902"/>
            <a:ext cx="11249476" cy="60541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Test Your Knowledge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ACBEA6-BE66-4204-8351-B4CA410D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Would this prevent cross contamination?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5411" y="5253235"/>
            <a:ext cx="596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(Cutting board and knife being used at the same time for raw chicken and vegetables to be served raw.)</a:t>
            </a:r>
          </a:p>
        </p:txBody>
      </p:sp>
      <p:pic>
        <p:nvPicPr>
          <p:cNvPr id="11" name="Picture 11" descr="C:\Users\dc39071\Pictures\CrossContamin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56" y="2421592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ular Callout 13"/>
          <p:cNvSpPr/>
          <p:nvPr/>
        </p:nvSpPr>
        <p:spPr>
          <a:xfrm>
            <a:off x="385017" y="2414736"/>
            <a:ext cx="5658474" cy="2722059"/>
          </a:xfrm>
          <a:prstGeom prst="wedgeRoundRectCallout">
            <a:avLst>
              <a:gd name="adj1" fmla="val 64041"/>
              <a:gd name="adj2" fmla="val 40400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Raw chicken can contain bacteria that causes foodborne illness.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chicken can transfer this bacteria to the cutting board and knife, which can then transfer it to the vegetables.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" y="138826"/>
            <a:ext cx="1133856" cy="1107564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191539" y="389902"/>
            <a:ext cx="11249476" cy="60541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Test Your Knowledge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E36F323-FA79-4259-BB42-A912573E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1"/>
            <a:ext cx="10515600" cy="103109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Can cross-contamination occur while food is stored?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51307"/>
            <a:ext cx="6228397" cy="31508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/>
              <a:t>Contamination can occur if pieces or juices from raw meat or poultry fall into other foods when stored.</a:t>
            </a:r>
          </a:p>
          <a:p>
            <a:pPr marL="0" lvl="0" indent="0">
              <a:buNone/>
            </a:pPr>
            <a:r>
              <a:rPr lang="en-US" sz="2200" dirty="0"/>
              <a:t>To prevent this, always:</a:t>
            </a:r>
          </a:p>
          <a:p>
            <a:pPr marL="512763" lvl="1"/>
            <a:r>
              <a:rPr lang="en-US" sz="2200" dirty="0"/>
              <a:t>Store raw meat </a:t>
            </a:r>
            <a:r>
              <a:rPr lang="en-US" sz="2200" b="1" dirty="0"/>
              <a:t>below </a:t>
            </a:r>
            <a:r>
              <a:rPr lang="en-US" sz="2200" dirty="0"/>
              <a:t>other foods in the refrigerator, </a:t>
            </a:r>
            <a:r>
              <a:rPr lang="en-US" sz="2200" i="1" dirty="0"/>
              <a:t>and</a:t>
            </a:r>
            <a:endParaRPr lang="en-US" sz="2200" dirty="0"/>
          </a:p>
          <a:p>
            <a:pPr marL="512763" lvl="1"/>
            <a:r>
              <a:rPr lang="en-US" sz="2200" dirty="0"/>
              <a:t>Store foods with lower cooking temperatures above foods with higher cooking temperatures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24" y="1976527"/>
            <a:ext cx="3554276" cy="39566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C09DA22-BEF5-45BE-AEA0-B768E99B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44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rossContaminat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25" y="2364015"/>
            <a:ext cx="2413979" cy="321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Would this prevent cross contamination?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838200" y="2364014"/>
            <a:ext cx="6785229" cy="3978065"/>
          </a:xfrm>
          <a:prstGeom prst="wedgeRoundRectCallout">
            <a:avLst>
              <a:gd name="adj1" fmla="val 63061"/>
              <a:gd name="adj2" fmla="val 4530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Juices or small parts of the meat could drop onto the vegetables, transferring bacteria that may cause foodborne illness.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Since the vegetables may not be cooked to a temperature high enough to kill the bacteria in raw meat, or could even be served raw, this could cause foodborne illness.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" y="138826"/>
            <a:ext cx="1133856" cy="1107564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191539" y="389902"/>
            <a:ext cx="11249476" cy="60541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Test Your Knowledge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70823" y="5582653"/>
            <a:ext cx="4635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(Raw meat stored over vegetables)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C6FFC24-E2F5-4366-BE6B-D1B1874B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you prevent contamination?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9610" y="2983002"/>
            <a:ext cx="10042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Washing, rinsing, and sanitizing is key to prevent contamination.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18276" y="4207295"/>
            <a:ext cx="9544669" cy="1331088"/>
            <a:chOff x="1423270" y="4548850"/>
            <a:chExt cx="9544669" cy="1331088"/>
          </a:xfrm>
        </p:grpSpPr>
        <p:sp>
          <p:nvSpPr>
            <p:cNvPr id="3" name="Rounded Rectangle 2"/>
            <p:cNvSpPr/>
            <p:nvPr/>
          </p:nvSpPr>
          <p:spPr>
            <a:xfrm>
              <a:off x="5854120" y="4884512"/>
              <a:ext cx="2146408" cy="7252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sanitize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29599" y="4896460"/>
              <a:ext cx="2146408" cy="72524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rinse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23270" y="4896460"/>
              <a:ext cx="2146408" cy="725248"/>
            </a:xfrm>
            <a:prstGeom prst="roundRect">
              <a:avLst/>
            </a:prstGeom>
            <a:solidFill>
              <a:srgbClr val="FF3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wash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049809" y="4548850"/>
              <a:ext cx="2918130" cy="133108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prevent foodborne illness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82040" y="4980549"/>
              <a:ext cx="717630" cy="5216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472587" y="4987081"/>
              <a:ext cx="717630" cy="5216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757029" y="4980549"/>
              <a:ext cx="717630" cy="5216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88242" y="5016762"/>
            <a:ext cx="6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9031" y="5016762"/>
            <a:ext cx="6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8766" y="5016761"/>
            <a:ext cx="6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1B6FF4C-F8C6-4E31-ADF6-184C8360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44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you prevent contamination?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3395" y="2598361"/>
            <a:ext cx="10515600" cy="16733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Always wash, rinse, and sanitize utensils and equipment:</a:t>
            </a:r>
          </a:p>
          <a:p>
            <a:pPr lvl="1"/>
            <a:r>
              <a:rPr lang="en-US" dirty="0"/>
              <a:t>Between uses for raw and ready-to-eat foods,</a:t>
            </a:r>
          </a:p>
          <a:p>
            <a:pPr lvl="1"/>
            <a:r>
              <a:rPr lang="en-US" dirty="0"/>
              <a:t>When dirty or contaminated, </a:t>
            </a:r>
            <a:r>
              <a:rPr lang="en-US" i="1" dirty="0"/>
              <a:t>and</a:t>
            </a:r>
            <a:endParaRPr lang="en-US" dirty="0"/>
          </a:p>
          <a:p>
            <a:pPr lvl="1"/>
            <a:r>
              <a:rPr lang="en-US" dirty="0"/>
              <a:t>At least every four hours if used continuously at room temperature.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23665" y="4467625"/>
            <a:ext cx="9544669" cy="1331088"/>
            <a:chOff x="1423270" y="4548850"/>
            <a:chExt cx="9544669" cy="1331088"/>
          </a:xfrm>
        </p:grpSpPr>
        <p:sp>
          <p:nvSpPr>
            <p:cNvPr id="3" name="Rounded Rectangle 2"/>
            <p:cNvSpPr/>
            <p:nvPr/>
          </p:nvSpPr>
          <p:spPr>
            <a:xfrm>
              <a:off x="5854120" y="4884512"/>
              <a:ext cx="2146408" cy="7252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sanitize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29599" y="4896460"/>
              <a:ext cx="2146408" cy="72524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rinse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23270" y="4896460"/>
              <a:ext cx="2146408" cy="725248"/>
            </a:xfrm>
            <a:prstGeom prst="roundRect">
              <a:avLst/>
            </a:prstGeom>
            <a:solidFill>
              <a:srgbClr val="FF3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wash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049809" y="4548850"/>
              <a:ext cx="2918130" cy="133108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prevent foodborne illness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82040" y="4980549"/>
              <a:ext cx="717630" cy="5216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472587" y="4987081"/>
              <a:ext cx="717630" cy="5216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757029" y="4980549"/>
              <a:ext cx="717630" cy="52161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85804" y="5255903"/>
            <a:ext cx="6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6593" y="5255903"/>
            <a:ext cx="6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6328" y="5255902"/>
            <a:ext cx="6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2D17534-45C7-48AA-93DB-102E45314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34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proper sanitizing?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There are two methods of sanitizing that can be used to effectively sanitize utensils and equipment: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dirty="0"/>
              <a:t>Hot water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dirty="0"/>
              <a:t>Chemical</a:t>
            </a:r>
          </a:p>
          <a:p>
            <a:pPr marL="1257300" lvl="1" indent="-279400"/>
            <a:r>
              <a:rPr lang="en-US" sz="2200" dirty="0"/>
              <a:t>Chlorine </a:t>
            </a:r>
            <a:r>
              <a:rPr lang="en-US" sz="2200" i="1" dirty="0"/>
              <a:t>or</a:t>
            </a:r>
            <a:r>
              <a:rPr lang="en-US" sz="2200" dirty="0"/>
              <a:t> quaternary ammonia solution can be used for chemical sanitizing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E15985D-69CE-4D07-8566-E6144F6C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0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2240" y="3427910"/>
            <a:ext cx="2453675" cy="2134575"/>
            <a:chOff x="3262364" y="122440"/>
            <a:chExt cx="6213923" cy="5405778"/>
          </a:xfrm>
        </p:grpSpPr>
        <p:sp>
          <p:nvSpPr>
            <p:cNvPr id="17" name="Action Button: Custom 16">
              <a:hlinkClick r:id="" action="ppaction://noaction" highlightClick="1"/>
            </p:cNvPr>
            <p:cNvSpPr/>
            <p:nvPr/>
          </p:nvSpPr>
          <p:spPr>
            <a:xfrm>
              <a:off x="3859694" y="219520"/>
              <a:ext cx="5019263" cy="5247838"/>
            </a:xfrm>
            <a:prstGeom prst="actionButtonBlank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01749" y="427446"/>
              <a:ext cx="1335156" cy="1335151"/>
            </a:xfrm>
            <a:prstGeom prst="ellipse">
              <a:avLst/>
            </a:prstGeom>
            <a:solidFill>
              <a:srgbClr val="FF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lus 18"/>
            <p:cNvSpPr/>
            <p:nvPr/>
          </p:nvSpPr>
          <p:spPr>
            <a:xfrm>
              <a:off x="5742382" y="401322"/>
              <a:ext cx="1253887" cy="1387395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3340377" y="1970520"/>
              <a:ext cx="6057901" cy="3496838"/>
            </a:xfrm>
            <a:prstGeom prst="actionButtonBlank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517872" y="4476732"/>
              <a:ext cx="1680541" cy="990626"/>
              <a:chOff x="5517873" y="4476750"/>
              <a:chExt cx="1680542" cy="99063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664795" y="2392551"/>
              <a:ext cx="939918" cy="554051"/>
              <a:chOff x="5517873" y="4476750"/>
              <a:chExt cx="1680542" cy="99063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664795" y="3368630"/>
              <a:ext cx="939918" cy="554051"/>
              <a:chOff x="5517873" y="4476750"/>
              <a:chExt cx="1680542" cy="99063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135785" y="2392551"/>
              <a:ext cx="939918" cy="554051"/>
              <a:chOff x="5517873" y="4476750"/>
              <a:chExt cx="1680542" cy="99063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72122" y="2410377"/>
              <a:ext cx="939918" cy="554051"/>
              <a:chOff x="5517873" y="4476750"/>
              <a:chExt cx="1680542" cy="99063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728457" y="2392551"/>
              <a:ext cx="939918" cy="554051"/>
              <a:chOff x="5517873" y="4476750"/>
              <a:chExt cx="1680542" cy="99063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660052" y="4344709"/>
              <a:ext cx="939918" cy="554051"/>
              <a:chOff x="5517873" y="4476750"/>
              <a:chExt cx="1680542" cy="99063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069573" y="3373392"/>
              <a:ext cx="939918" cy="554051"/>
              <a:chOff x="5517873" y="4476750"/>
              <a:chExt cx="1680542" cy="99063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25907" y="3375903"/>
              <a:ext cx="939918" cy="554051"/>
              <a:chOff x="5517873" y="4476750"/>
              <a:chExt cx="1680542" cy="9906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138331" y="3368630"/>
              <a:ext cx="939918" cy="554051"/>
              <a:chOff x="5517873" y="4476750"/>
              <a:chExt cx="1680542" cy="99063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133235" y="4338420"/>
              <a:ext cx="939918" cy="554051"/>
              <a:chOff x="5517873" y="4476750"/>
              <a:chExt cx="1680542" cy="99063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27709" y="449666"/>
              <a:ext cx="939918" cy="554051"/>
              <a:chOff x="5517873" y="4476750"/>
              <a:chExt cx="1680542" cy="99063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27709" y="1234265"/>
              <a:ext cx="939918" cy="554051"/>
              <a:chOff x="5517873" y="4476750"/>
              <a:chExt cx="1680542" cy="9906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504917" y="400036"/>
              <a:ext cx="939918" cy="554051"/>
              <a:chOff x="5517873" y="4476750"/>
              <a:chExt cx="1680542" cy="99063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504917" y="1184635"/>
              <a:ext cx="939918" cy="554051"/>
              <a:chOff x="5517873" y="4476750"/>
              <a:chExt cx="1680542" cy="99063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262364" y="5365898"/>
              <a:ext cx="6213923" cy="16232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ction Button: Custom 36">
              <a:hlinkClick r:id="" action="ppaction://noaction" highlightClick="1"/>
            </p:cNvPr>
            <p:cNvSpPr/>
            <p:nvPr/>
          </p:nvSpPr>
          <p:spPr>
            <a:xfrm>
              <a:off x="3262364" y="1887385"/>
              <a:ext cx="6213923" cy="16232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ction Button: Custom 37">
              <a:hlinkClick r:id="" action="ppaction://noaction" highlightClick="1"/>
            </p:cNvPr>
            <p:cNvSpPr/>
            <p:nvPr/>
          </p:nvSpPr>
          <p:spPr>
            <a:xfrm>
              <a:off x="3833570" y="122440"/>
              <a:ext cx="5084575" cy="9667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-529390" y="1265803"/>
            <a:ext cx="13250779" cy="114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1788"/>
            <a:ext cx="12192000" cy="142894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/>
              <a:t>Who can be affected by foodborne illness?</a:t>
            </a:r>
            <a:br>
              <a:rPr lang="en-US" sz="3600" dirty="0"/>
            </a:br>
            <a:r>
              <a:rPr lang="en-US" sz="2000" i="1" dirty="0"/>
              <a:t>(click an option below)</a:t>
            </a:r>
            <a:endParaRPr lang="en-US" sz="3200" i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167113" y="389903"/>
            <a:ext cx="11249476" cy="60541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Test Your Knowledge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5" y="119414"/>
            <a:ext cx="1113350" cy="10875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71545" y="2963918"/>
            <a:ext cx="6636220" cy="2658303"/>
            <a:chOff x="3907887" y="2963918"/>
            <a:chExt cx="7363536" cy="2658303"/>
          </a:xfrm>
        </p:grpSpPr>
        <p:sp>
          <p:nvSpPr>
            <p:cNvPr id="7" name="Rectangle 6"/>
            <p:cNvSpPr/>
            <p:nvPr/>
          </p:nvSpPr>
          <p:spPr>
            <a:xfrm>
              <a:off x="3907887" y="5222111"/>
              <a:ext cx="7363536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en-US" altLang="en-US" sz="2000" dirty="0"/>
                <a:t>restaurant employees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7890" y="4665527"/>
              <a:ext cx="7363533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en-US" altLang="en-US" sz="2000" dirty="0"/>
                <a:t>healthy adults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07887" y="3520502"/>
              <a:ext cx="7363536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en-US" altLang="en-US" sz="2000" dirty="0"/>
                <a:t>pregnant women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7887" y="4095088"/>
              <a:ext cx="7363536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en-US" altLang="en-US" sz="2000" dirty="0"/>
                <a:t>children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7887" y="2963918"/>
              <a:ext cx="7363536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noAutofit/>
            </a:bodyPr>
            <a:lstStyle/>
            <a:p>
              <a:pPr marL="0" lvl="1" algn="ctr"/>
              <a:r>
                <a:rPr lang="en-US" altLang="en-US" sz="2000" dirty="0"/>
                <a:t>older adults</a:t>
              </a:r>
            </a:p>
          </p:txBody>
        </p:sp>
      </p:grpSp>
      <p:sp>
        <p:nvSpPr>
          <p:cNvPr id="4" name="Parallelogram 3"/>
          <p:cNvSpPr/>
          <p:nvPr/>
        </p:nvSpPr>
        <p:spPr>
          <a:xfrm flipH="1">
            <a:off x="1609196" y="5562485"/>
            <a:ext cx="749300" cy="40065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2D91E4E6-8260-4661-B80D-1779DFAE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106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can hot water be used to sanitize?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9516" y="2484109"/>
            <a:ext cx="11172968" cy="338673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u="sng" dirty="0"/>
              <a:t>When using hot water sanitizing for manual washing and sanitizing: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Water must be at least 171°F for at least 30 seconds, </a:t>
            </a:r>
            <a:r>
              <a:rPr lang="en-US" sz="2400" i="1" dirty="0"/>
              <a:t>and</a:t>
            </a:r>
            <a:endParaRPr lang="en-US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Dishes must reach 160°F by immersion in the 171°F water.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u="sng" dirty="0"/>
              <a:t>When using a machine for washing and sanitizing, water must reach: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165°F for a stationary rack, single temperature machine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180°F for all other machines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61B91AE-DE5C-48D4-99C5-DE1576E4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504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Chemical Sanitizing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402493"/>
            <a:ext cx="7016984" cy="297597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dirty="0"/>
              <a:t>For both types of chemical sanitizing, dishes and utensils are immersed in the chemical solution for a specific amount of time.</a:t>
            </a:r>
          </a:p>
          <a:p>
            <a:pPr marL="0" indent="0">
              <a:buNone/>
            </a:pPr>
            <a:r>
              <a:rPr lang="en-US" sz="2200" u="sng" dirty="0"/>
              <a:t>For chlorine solution</a:t>
            </a:r>
            <a:r>
              <a:rPr lang="en-US" sz="2200" dirty="0"/>
              <a:t>:   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25-100 ppm immersion for at least 10 seconds</a:t>
            </a:r>
            <a:endParaRPr lang="en-US" sz="1800" u="sng" dirty="0"/>
          </a:p>
          <a:p>
            <a:pPr marL="0" indent="0">
              <a:buNone/>
            </a:pPr>
            <a:r>
              <a:rPr lang="en-US" sz="2200" u="sng" dirty="0"/>
              <a:t>For quaternary ammonia solution:</a:t>
            </a:r>
          </a:p>
          <a:p>
            <a:r>
              <a:rPr lang="en-US" sz="2200" dirty="0"/>
              <a:t>150-400 ppm immersion for at least 30 seconds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3436">
            <a:off x="7964969" y="2643994"/>
            <a:ext cx="3744809" cy="2656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541697"/>
            <a:ext cx="784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Note: Always follow manufacturer instructions when using sanitizing chemicals.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2083EB2-1BA2-42F6-98B3-FFA89B5B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17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After Sanitizing - Drying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484109"/>
            <a:ext cx="10515600" cy="791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Bacteria that cause foodborne illness can grow in water that is trapped between cleaned and sanitized dishes and utensils.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3: Contaminated Food, Utensils and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9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8606"/>
            <a:ext cx="6625390" cy="2263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62213" y="4132744"/>
            <a:ext cx="445970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After dishes and utensils are washed, rinsed, and sanitized, make sure they are left to dry in a way that allows air to circulate.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41715" y="3628553"/>
            <a:ext cx="1554619" cy="1292972"/>
          </a:xfrm>
          <a:prstGeom prst="ellipse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7327263" y="3970926"/>
            <a:ext cx="4479726" cy="1765090"/>
          </a:xfrm>
          <a:prstGeom prst="borderCallout1">
            <a:avLst>
              <a:gd name="adj1" fmla="val 50451"/>
              <a:gd name="adj2" fmla="val -1244"/>
              <a:gd name="adj3" fmla="val 26675"/>
              <a:gd name="adj4" fmla="val -19661"/>
            </a:avLst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B8E4A60-5B8E-41B8-8029-4BB93DF6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80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846366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560883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559534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7" y="547427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0" y="557744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25" y="554788"/>
            <a:ext cx="1121596" cy="112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3579" y="196186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5 </a:t>
            </a:r>
            <a:r>
              <a:rPr lang="en-US" sz="3600" u="sng" dirty="0">
                <a:latin typeface="+mj-lt"/>
              </a:rPr>
              <a:t>Major</a:t>
            </a:r>
            <a:r>
              <a:rPr lang="en-US" sz="3200" u="sng" dirty="0">
                <a:latin typeface="+mj-lt"/>
              </a:rPr>
              <a:t> Foodborne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u="sng" dirty="0">
                <a:latin typeface="+mj-lt"/>
              </a:rPr>
              <a:t>llness Risk Factors: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303" y="5322076"/>
            <a:ext cx="7710144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5"/>
            </a:pPr>
            <a:r>
              <a:rPr lang="en-US" sz="2600" dirty="0"/>
              <a:t>Food from Unsafe Sources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8594" y="4151889"/>
            <a:ext cx="6963573" cy="511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3"/>
            </a:pPr>
            <a:r>
              <a:rPr lang="en-US" sz="2600" dirty="0"/>
              <a:t>Contaminated Food, Utensils and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8594" y="4773573"/>
            <a:ext cx="5604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2763" indent="-512763">
              <a:buFont typeface="+mj-lt"/>
              <a:buAutoNum type="arabicPeriod" startAt="4"/>
            </a:pPr>
            <a:r>
              <a:rPr lang="en-US" sz="2600" dirty="0"/>
              <a:t>Poor Employee Health and Hygiene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9698" y="3874397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8594" y="2949490"/>
            <a:ext cx="4585871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tabLst>
                <a:tab pos="509588" algn="l"/>
              </a:tabLst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I</a:t>
            </a:r>
            <a:r>
              <a:rPr lang="en-US" sz="2600" dirty="0"/>
              <a:t>mproper Holding &amp; Cooling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8594" y="3565132"/>
            <a:ext cx="3644587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/>
              <a:t>nadequate Cooking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9948" y="2675222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9698" y="3296646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F0751BE-33E8-490B-BEB6-0A138EB0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 4:</a:t>
            </a:r>
            <a:br>
              <a:rPr lang="en-US" dirty="0"/>
            </a:br>
            <a:r>
              <a:rPr lang="en-US" dirty="0"/>
              <a:t>Poor Employee </a:t>
            </a:r>
            <a:br>
              <a:rPr lang="en-US" dirty="0"/>
            </a:br>
            <a:r>
              <a:rPr lang="en-US" dirty="0"/>
              <a:t>Health &amp; Hygiene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76" y="1709738"/>
            <a:ext cx="2971800" cy="2971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37E109-C3E7-4DF4-A62C-0D12686C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929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Employee Health &amp; Hygiene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136738"/>
            <a:ext cx="10515600" cy="2602325"/>
          </a:xfrm>
        </p:spPr>
        <p:txBody>
          <a:bodyPr>
            <a:normAutofit/>
          </a:bodyPr>
          <a:lstStyle/>
          <a:p>
            <a:r>
              <a:rPr lang="en-US" sz="2400" dirty="0"/>
              <a:t>Food workers, even if they look and feel healthy, can spread viruses and bacteria</a:t>
            </a:r>
          </a:p>
          <a:p>
            <a:r>
              <a:rPr lang="en-US" sz="2400" dirty="0"/>
              <a:t>Only food workers who are healthy and practice good personal hygiene keep harmful germs from getting on food, which prevents foodborne illness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ED67744-4D5B-4CCE-8313-7CE703D2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69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Employee Health &amp; Hygiene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Good</a:t>
            </a:r>
            <a:r>
              <a:rPr lang="en-US" sz="2400" dirty="0"/>
              <a:t> health and hygiene practices include:</a:t>
            </a:r>
          </a:p>
          <a:p>
            <a:pPr marL="682625" indent="-514350">
              <a:buFont typeface="+mj-lt"/>
              <a:buAutoNum type="arabicPeriod"/>
            </a:pPr>
            <a:r>
              <a:rPr lang="en-US" sz="2400" dirty="0"/>
              <a:t>Proper handwashing practices</a:t>
            </a:r>
          </a:p>
          <a:p>
            <a:pPr marL="682625" indent="-514350">
              <a:buFont typeface="+mj-lt"/>
              <a:buAutoNum type="arabicPeriod"/>
            </a:pPr>
            <a:r>
              <a:rPr lang="en-US" sz="2400" dirty="0"/>
              <a:t>No bare-hand contact with ready-to-eat foods</a:t>
            </a:r>
          </a:p>
          <a:p>
            <a:pPr marL="682625" indent="-514350">
              <a:buFont typeface="+mj-lt"/>
              <a:buAutoNum type="arabicPeriod"/>
            </a:pPr>
            <a:r>
              <a:rPr lang="en-US" sz="2400" dirty="0"/>
              <a:t>Proper illness reporting, for both employees and managers</a:t>
            </a:r>
          </a:p>
          <a:p>
            <a:pPr marL="682625" indent="-514350">
              <a:buFont typeface="+mj-lt"/>
              <a:buAutoNum type="arabicPeriod"/>
            </a:pPr>
            <a:r>
              <a:rPr lang="en-US" sz="2400" dirty="0"/>
              <a:t>Restricting or excluding sick employees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92E1708-01C8-4542-9F5E-778C4B35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578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Proper Handwashing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r>
              <a:rPr lang="en-US" sz="2400" dirty="0"/>
              <a:t>Handwashing is </a:t>
            </a:r>
            <a:r>
              <a:rPr lang="en-US" sz="2400" i="1" dirty="0"/>
              <a:t>the </a:t>
            </a:r>
            <a:r>
              <a:rPr lang="en-US" sz="2400" b="1" i="1" dirty="0"/>
              <a:t>most</a:t>
            </a:r>
            <a:r>
              <a:rPr lang="en-US" sz="2400" dirty="0"/>
              <a:t> effective way you can prevent spreading bacteria and viruses that cause foodborne illness.</a:t>
            </a:r>
          </a:p>
          <a:p>
            <a:r>
              <a:rPr lang="en-US" sz="2400" dirty="0"/>
              <a:t>When it comes to handwashing, it is important to understand:</a:t>
            </a:r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When</a:t>
            </a:r>
          </a:p>
          <a:p>
            <a:pPr lvl="1"/>
            <a:r>
              <a:rPr lang="en-US" dirty="0"/>
              <a:t>Where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How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9E184-A98F-4538-A112-BC4BB471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046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Proper Handwashing - Who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82096"/>
            <a:ext cx="10515600" cy="2856968"/>
          </a:xfrm>
        </p:spPr>
        <p:txBody>
          <a:bodyPr>
            <a:normAutofit/>
          </a:bodyPr>
          <a:lstStyle/>
          <a:p>
            <a:r>
              <a:rPr lang="en-US" sz="2400" dirty="0"/>
              <a:t>All food workers should practice proper handwashing.</a:t>
            </a:r>
          </a:p>
          <a:p>
            <a:endParaRPr lang="en-US" sz="1200" dirty="0"/>
          </a:p>
          <a:p>
            <a:r>
              <a:rPr lang="en-US" sz="2400" dirty="0"/>
              <a:t>Even if a person looks and feels healthy, they can cause foodborne illness with the viruses and bacteria on their hands.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4D1261-5946-4971-A619-56071647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18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Proper Handwashing - When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927" y="2679220"/>
            <a:ext cx="5569528" cy="30598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/>
              <a:t>Upon entering the kitchen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/>
              <a:t>Before putting on new gloves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/>
              <a:t>Anytime you change tasks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/>
              <a:t>After using the bathroom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/>
              <a:t>After handling raw meat, fish or poultry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/>
              <a:t>After handling garbage or dirty dishes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51418" y="2679220"/>
            <a:ext cx="5929746" cy="300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After taking a break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After smoking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After sneezing, coughing or blowing nose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After handling animals or using chemicals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After touching your hair, face, or clothing 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After eating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5DDE79-5EA9-4C65-A983-03C285E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2240" y="3427910"/>
            <a:ext cx="2453675" cy="2134575"/>
            <a:chOff x="3262364" y="122440"/>
            <a:chExt cx="6213923" cy="5405778"/>
          </a:xfrm>
        </p:grpSpPr>
        <p:sp>
          <p:nvSpPr>
            <p:cNvPr id="17" name="Action Button: Custom 16">
              <a:hlinkClick r:id="" action="ppaction://noaction" highlightClick="1"/>
            </p:cNvPr>
            <p:cNvSpPr/>
            <p:nvPr/>
          </p:nvSpPr>
          <p:spPr>
            <a:xfrm>
              <a:off x="3859694" y="219520"/>
              <a:ext cx="5019263" cy="5247838"/>
            </a:xfrm>
            <a:prstGeom prst="actionButtonBlank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01749" y="427446"/>
              <a:ext cx="1335156" cy="1335151"/>
            </a:xfrm>
            <a:prstGeom prst="ellipse">
              <a:avLst/>
            </a:prstGeom>
            <a:solidFill>
              <a:srgbClr val="FF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lus 18"/>
            <p:cNvSpPr/>
            <p:nvPr/>
          </p:nvSpPr>
          <p:spPr>
            <a:xfrm>
              <a:off x="5742382" y="401322"/>
              <a:ext cx="1253887" cy="1387395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3340377" y="1970520"/>
              <a:ext cx="6057901" cy="3496838"/>
            </a:xfrm>
            <a:prstGeom prst="actionButtonBlank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517872" y="4476732"/>
              <a:ext cx="1680541" cy="990626"/>
              <a:chOff x="5517873" y="4476750"/>
              <a:chExt cx="1680542" cy="99063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664795" y="2392551"/>
              <a:ext cx="939918" cy="554051"/>
              <a:chOff x="5517873" y="4476750"/>
              <a:chExt cx="1680542" cy="99063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664795" y="3368630"/>
              <a:ext cx="939918" cy="554051"/>
              <a:chOff x="5517873" y="4476750"/>
              <a:chExt cx="1680542" cy="99063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135785" y="2392551"/>
              <a:ext cx="939918" cy="554051"/>
              <a:chOff x="5517873" y="4476750"/>
              <a:chExt cx="1680542" cy="99063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72122" y="2410377"/>
              <a:ext cx="939918" cy="554051"/>
              <a:chOff x="5517873" y="4476750"/>
              <a:chExt cx="1680542" cy="99063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728457" y="2392551"/>
              <a:ext cx="939918" cy="554051"/>
              <a:chOff x="5517873" y="4476750"/>
              <a:chExt cx="1680542" cy="99063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660052" y="4344709"/>
              <a:ext cx="939918" cy="554051"/>
              <a:chOff x="5517873" y="4476750"/>
              <a:chExt cx="1680542" cy="99063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069573" y="3373392"/>
              <a:ext cx="939918" cy="554051"/>
              <a:chOff x="5517873" y="4476750"/>
              <a:chExt cx="1680542" cy="99063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25907" y="3375903"/>
              <a:ext cx="939918" cy="554051"/>
              <a:chOff x="5517873" y="4476750"/>
              <a:chExt cx="1680542" cy="9906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138331" y="3368630"/>
              <a:ext cx="939918" cy="554051"/>
              <a:chOff x="5517873" y="4476750"/>
              <a:chExt cx="1680542" cy="99063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133235" y="4338420"/>
              <a:ext cx="939918" cy="554051"/>
              <a:chOff x="5517873" y="4476750"/>
              <a:chExt cx="1680542" cy="99063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27709" y="449666"/>
              <a:ext cx="939918" cy="554051"/>
              <a:chOff x="5517873" y="4476750"/>
              <a:chExt cx="1680542" cy="99063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27709" y="1234265"/>
              <a:ext cx="939918" cy="554051"/>
              <a:chOff x="5517873" y="4476750"/>
              <a:chExt cx="1680542" cy="9906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504917" y="400036"/>
              <a:ext cx="939918" cy="554051"/>
              <a:chOff x="5517873" y="4476750"/>
              <a:chExt cx="1680542" cy="99063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504917" y="1184635"/>
              <a:ext cx="939918" cy="554051"/>
              <a:chOff x="5517873" y="4476750"/>
              <a:chExt cx="1680542" cy="99063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517873" y="4476750"/>
                <a:ext cx="844827" cy="9906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53588" y="4476750"/>
                <a:ext cx="844827" cy="990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262364" y="5365898"/>
              <a:ext cx="6213923" cy="16232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ction Button: Custom 36">
              <a:hlinkClick r:id="" action="ppaction://noaction" highlightClick="1"/>
            </p:cNvPr>
            <p:cNvSpPr/>
            <p:nvPr/>
          </p:nvSpPr>
          <p:spPr>
            <a:xfrm>
              <a:off x="3262364" y="1887385"/>
              <a:ext cx="6213923" cy="16232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ction Button: Custom 37">
              <a:hlinkClick r:id="" action="ppaction://noaction" highlightClick="1"/>
            </p:cNvPr>
            <p:cNvSpPr/>
            <p:nvPr/>
          </p:nvSpPr>
          <p:spPr>
            <a:xfrm>
              <a:off x="3833570" y="122440"/>
              <a:ext cx="5084575" cy="9667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-529390" y="1265803"/>
            <a:ext cx="13250779" cy="1149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1788"/>
            <a:ext cx="12192000" cy="142894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/>
              <a:t>Who can be affected by foodborne illness?</a:t>
            </a:r>
            <a:br>
              <a:rPr lang="en-US" sz="3600" dirty="0"/>
            </a:br>
            <a:r>
              <a:rPr lang="en-US" sz="2000" i="1" dirty="0"/>
              <a:t>(click an option below)</a:t>
            </a:r>
            <a:endParaRPr lang="en-US" sz="3200" i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71831" y="3842879"/>
            <a:ext cx="4435648" cy="1089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C00000"/>
                </a:solidFill>
                <a:latin typeface="Franklin Gothic Demi" pitchFamily="34" charset="0"/>
              </a:rPr>
              <a:t>everyone</a:t>
            </a:r>
            <a:r>
              <a:rPr lang="en-US" altLang="en-US" sz="3200" dirty="0">
                <a:latin typeface="Franklin Gothic Demi" pitchFamily="34" charset="0"/>
              </a:rPr>
              <a:t> is at risk for foodborne illness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167113" y="389903"/>
            <a:ext cx="11249476" cy="605411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Test Your Knowledge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5" y="119414"/>
            <a:ext cx="1113350" cy="1087534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flipH="1">
            <a:off x="1609196" y="5562485"/>
            <a:ext cx="749300" cy="40065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626D07C0-16D9-4A9F-92AA-F9C84505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Proper Handwashing - Where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58610"/>
            <a:ext cx="10515600" cy="2880453"/>
          </a:xfrm>
        </p:spPr>
        <p:txBody>
          <a:bodyPr>
            <a:normAutofit/>
          </a:bodyPr>
          <a:lstStyle/>
          <a:p>
            <a:r>
              <a:rPr lang="en-US" sz="2400" dirty="0"/>
              <a:t>Always wash hands in a sink designated for hand washing.</a:t>
            </a:r>
          </a:p>
          <a:p>
            <a:r>
              <a:rPr lang="en-US" sz="2400" dirty="0"/>
              <a:t>Handwashing sinks should always be clean and in working condition.</a:t>
            </a:r>
          </a:p>
          <a:p>
            <a:r>
              <a:rPr lang="en-US" sz="2400" dirty="0"/>
              <a:t>Hot water, hand soap, and paper towels should also be available at every hand sink.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28B92A-C14B-42D1-8BA4-D90B23F1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897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Proper Handwashing - How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1474" y="2646947"/>
            <a:ext cx="11069052" cy="339363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Proper handwashing should last for a total of at least </a:t>
            </a:r>
            <a:r>
              <a:rPr lang="en-US" sz="2200" b="1" dirty="0"/>
              <a:t>20 seconds </a:t>
            </a:r>
            <a:r>
              <a:rPr lang="en-US" sz="2200" i="1" dirty="0"/>
              <a:t>and</a:t>
            </a:r>
            <a:r>
              <a:rPr lang="en-US" sz="2200" dirty="0"/>
              <a:t> follow these steps:</a:t>
            </a:r>
          </a:p>
          <a:p>
            <a:pPr marL="457200" indent="-344488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Wet hands and exposed parts of arms under warm running water</a:t>
            </a:r>
          </a:p>
          <a:p>
            <a:pPr marL="457200" indent="-344488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Lather soap for at least 10 to 15 seconds on hands (front and back), exposed parts of arms, finger tips, and between fingers </a:t>
            </a:r>
          </a:p>
          <a:p>
            <a:pPr marL="457200" indent="-344488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Rinse thoroughly under warm running water</a:t>
            </a:r>
          </a:p>
          <a:p>
            <a:pPr marL="457200" indent="-344488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Dry hands with single-use paper towels or an electric hand dryer</a:t>
            </a:r>
          </a:p>
          <a:p>
            <a:pPr marL="457200" indent="-344488">
              <a:buFont typeface="+mj-lt"/>
              <a:buAutoNum type="arabicPeriod"/>
            </a:pPr>
            <a:r>
              <a:rPr lang="en-US" sz="2200" dirty="0"/>
              <a:t>Using a paper towel to turn off tap is a good practice</a:t>
            </a:r>
          </a:p>
          <a:p>
            <a:pPr marL="4635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/>
              <a:t>  </a:t>
            </a:r>
            <a:r>
              <a:rPr lang="en-US" sz="1800" i="1" dirty="0"/>
              <a:t>(This is recommended to keep bacteria from the tap off of your clean hands)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A9565AE-4496-4356-91AF-42A8E8B4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96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Personal Hygiene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720050"/>
            <a:ext cx="10515600" cy="301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There’s more to good personal hygiene than just handwashing.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To help prevent foodborne illness, food workers must also: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Keep hair restrained using a hat, hairnet, beard restraint, etc.</a:t>
            </a:r>
          </a:p>
          <a:p>
            <a:pPr lvl="1"/>
            <a:r>
              <a:rPr lang="en-US" dirty="0"/>
              <a:t>Wear clean outer clothing</a:t>
            </a:r>
          </a:p>
          <a:p>
            <a:pPr lvl="1"/>
            <a:r>
              <a:rPr lang="en-US" dirty="0"/>
              <a:t>Keep fingernails trimmed</a:t>
            </a:r>
          </a:p>
          <a:p>
            <a:pPr lvl="1"/>
            <a:r>
              <a:rPr lang="en-US" dirty="0"/>
              <a:t>Only drink from an approved closed container, with proper handling to prevent cross-contamination in the food prep area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39F1BA-75BA-4098-8F03-88E94A93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93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Personal Hygiene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893670"/>
            <a:ext cx="10515600" cy="284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prevent food contamination, it is important that food workers do</a:t>
            </a:r>
            <a:r>
              <a:rPr lang="en-US" sz="2400" b="1" dirty="0"/>
              <a:t> </a:t>
            </a:r>
            <a:r>
              <a:rPr lang="en-US" sz="2400" b="1" u="sng" dirty="0"/>
              <a:t>not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Wear fingernail polish or artificial fingernails when working with exposed food (unless wearing intact gloves in good repair)</a:t>
            </a:r>
          </a:p>
          <a:p>
            <a:pPr lvl="1"/>
            <a:r>
              <a:rPr lang="en-US" dirty="0"/>
              <a:t>Eat or use tobacco in food prep areas</a:t>
            </a:r>
          </a:p>
          <a:p>
            <a:pPr lvl="1"/>
            <a:r>
              <a:rPr lang="en-US" dirty="0"/>
              <a:t>Wear jewelry (only a plain wedding band is permitted)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i="1" dirty="0"/>
              <a:t>Artificial fingernails, fingernail polish, tobacco products, and jewelry can fall into food and harm the person who eats it.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40C0677-12F4-436E-846E-BF24577F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448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Bare Hand Contact &amp; Ready-to-Eat Foods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63240"/>
            <a:ext cx="10515600" cy="2675824"/>
          </a:xfrm>
        </p:spPr>
        <p:txBody>
          <a:bodyPr>
            <a:normAutofit/>
          </a:bodyPr>
          <a:lstStyle/>
          <a:p>
            <a:r>
              <a:rPr lang="en-US" sz="2400" dirty="0"/>
              <a:t>Bare hand contact with ready-to-eat foods can cause cross contamination, and can spread Hepatitis A and Norovirus.</a:t>
            </a:r>
          </a:p>
          <a:p>
            <a:endParaRPr lang="en-US" sz="1800" dirty="0"/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t is important to </a:t>
            </a:r>
            <a:r>
              <a:rPr lang="en-US" sz="2400" b="1" u="sng" dirty="0"/>
              <a:t>never</a:t>
            </a:r>
            <a:r>
              <a:rPr lang="en-US" sz="2400" dirty="0"/>
              <a:t> touch ready-to-eat foods with bare hands to prevent the spread of illness.</a:t>
            </a:r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8F9B3D-2603-4EC3-B49C-A7DD7B6D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495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are Ready-to-Eat Foods?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Washed fruits and vegetables served raw</a:t>
            </a:r>
          </a:p>
          <a:p>
            <a:pPr lvl="0" fontAlgn="ctr"/>
            <a:r>
              <a:rPr lang="en-US" sz="2400" dirty="0"/>
              <a:t>Sandwich meats and cheese</a:t>
            </a:r>
          </a:p>
          <a:p>
            <a:pPr lvl="0" fontAlgn="ctr"/>
            <a:r>
              <a:rPr lang="en-US" sz="2400" dirty="0"/>
              <a:t>Bread, toast, rolls and baked goods</a:t>
            </a:r>
          </a:p>
          <a:p>
            <a:pPr lvl="0" fontAlgn="ctr"/>
            <a:r>
              <a:rPr lang="en-US" sz="2400" dirty="0"/>
              <a:t>Garnishes such as lettuce, parsley, lemon wedges and pickles</a:t>
            </a:r>
          </a:p>
          <a:p>
            <a:pPr lvl="0" font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ce for consumption</a:t>
            </a:r>
          </a:p>
          <a:p>
            <a:pPr lvl="0" fontAlgn="ctr"/>
            <a:r>
              <a:rPr lang="en-US" sz="2400" dirty="0"/>
              <a:t>Any food that has been thoroughly cooked and is ready to eat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518F45-CBA7-45DF-9B85-FA3FAA54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57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should be used to handle ready-to-eat foods?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400" dirty="0"/>
              <a:t>To prevent contamination, always use a barrier </a:t>
            </a:r>
            <a:r>
              <a:rPr lang="en-US" sz="2400" i="1" dirty="0"/>
              <a:t>instead</a:t>
            </a:r>
            <a:r>
              <a:rPr lang="en-US" sz="2400" dirty="0"/>
              <a:t> of bare hands when handling ready-to-eat foods</a:t>
            </a:r>
          </a:p>
          <a:p>
            <a:pPr marL="0" lvl="0" indent="0" fontAlgn="ctr">
              <a:buNone/>
            </a:pPr>
            <a:endParaRPr lang="en-US" sz="1200" dirty="0"/>
          </a:p>
          <a:p>
            <a:pPr lvl="0" fontAlgn="ctr"/>
            <a:r>
              <a:rPr lang="en-US" sz="2400" dirty="0"/>
              <a:t>Barriers include:</a:t>
            </a:r>
          </a:p>
          <a:p>
            <a:pPr lvl="1" fontAlgn="ctr"/>
            <a:r>
              <a:rPr lang="en-US" dirty="0"/>
              <a:t>Tongs</a:t>
            </a:r>
          </a:p>
          <a:p>
            <a:pPr lvl="1" fontAlgn="ctr"/>
            <a:r>
              <a:rPr lang="en-US" dirty="0"/>
              <a:t>Deli paper</a:t>
            </a:r>
          </a:p>
          <a:p>
            <a:pPr lvl="1" fontAlgn="ctr"/>
            <a:r>
              <a:rPr lang="en-US" dirty="0"/>
              <a:t>Single-use gloves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44" y="3421912"/>
            <a:ext cx="2099177" cy="18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26" y="4347411"/>
            <a:ext cx="2144197" cy="150093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8902E6F-9356-4742-8795-89734341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3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920021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f you choose gloves, always follow these steps: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899780" y="5093360"/>
            <a:ext cx="3083422" cy="1266340"/>
          </a:xfrm>
          <a:prstGeom prst="wedgeRoundRectCallout">
            <a:avLst>
              <a:gd name="adj1" fmla="val -77188"/>
              <a:gd name="adj2" fmla="val 837"/>
              <a:gd name="adj3" fmla="val 16667"/>
            </a:avLst>
          </a:prstGeom>
          <a:solidFill>
            <a:schemeClr val="bg1"/>
          </a:solidFill>
          <a:ln w="38100">
            <a:solidFill>
              <a:srgbClr val="61CD47"/>
            </a:solidFill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u="sng" dirty="0">
                <a:latin typeface="+mj-lt"/>
              </a:rPr>
              <a:t>REM</a:t>
            </a:r>
            <a:r>
              <a:rPr lang="en-US" sz="165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u="sng" dirty="0">
                <a:latin typeface="+mj-lt"/>
              </a:rPr>
              <a:t>NDER</a:t>
            </a:r>
            <a:r>
              <a:rPr lang="en-US" sz="16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To prevent cross-contamination, never wash or reuse single-use food service gloves.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5825" y="2227546"/>
            <a:ext cx="5930118" cy="589475"/>
            <a:chOff x="-782052" y="2514945"/>
            <a:chExt cx="5930118" cy="589475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-782052" y="2605128"/>
              <a:ext cx="5930118" cy="499292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4950" indent="-234950">
                <a:buFont typeface="Arial" panose="020B0604020202020204" pitchFamily="34" charset="0"/>
                <a:buNone/>
              </a:pPr>
              <a:r>
                <a:rPr lang="en-US" sz="1700" b="1" dirty="0">
                  <a:solidFill>
                    <a:schemeClr val="accent4"/>
                  </a:solidFill>
                </a:rPr>
                <a:t>        </a:t>
              </a:r>
              <a:r>
                <a:rPr lang="en-US" sz="1700" dirty="0"/>
                <a:t>Wash your hands </a:t>
              </a:r>
              <a:r>
                <a:rPr lang="en-US" sz="1700" b="1" dirty="0"/>
                <a:t>before</a:t>
              </a:r>
              <a:r>
                <a:rPr lang="en-US" sz="1700" dirty="0"/>
                <a:t> putting on gloves.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-667618" y="2514945"/>
              <a:ext cx="350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61CD47"/>
                  </a:solidFill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75825" y="2646629"/>
            <a:ext cx="5930118" cy="584775"/>
            <a:chOff x="501495" y="3308000"/>
            <a:chExt cx="5930118" cy="584775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1495" y="3419569"/>
              <a:ext cx="5930118" cy="449940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4950" indent="-234950">
                <a:buFont typeface="Arial" panose="020B0604020202020204" pitchFamily="34" charset="0"/>
                <a:buNone/>
              </a:pPr>
              <a:r>
                <a:rPr lang="en-US" sz="1700" dirty="0"/>
                <a:t>        Choose only single-use food service gloves.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5929" y="3308000"/>
              <a:ext cx="350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61CD47"/>
                  </a:solidFill>
                  <a:latin typeface="+mj-lt"/>
                </a:rPr>
                <a:t>2</a:t>
              </a:r>
              <a:endParaRPr lang="en-US" sz="3200" dirty="0"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9406" y="3077692"/>
            <a:ext cx="5917907" cy="1834633"/>
            <a:chOff x="587602" y="4019173"/>
            <a:chExt cx="5917907" cy="1834633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87602" y="4197971"/>
              <a:ext cx="5917907" cy="1655835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vert="horz" lIns="0" tIns="0" rIns="0" bIns="0" rtlCol="0" anchor="ctr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chemeClr val="accent4"/>
                  </a:solidFill>
                </a:rPr>
                <a:t>         </a:t>
              </a:r>
              <a:r>
                <a:rPr lang="en-US" sz="1800" dirty="0"/>
                <a:t>Change gloves:</a:t>
              </a:r>
            </a:p>
            <a:p>
              <a:pPr marL="796925" indent="-182563" fontAlgn="ctr"/>
              <a:r>
                <a:rPr lang="en-US" sz="1800" dirty="0"/>
                <a:t>When they become damaged, dirty, or contaminated</a:t>
              </a:r>
            </a:p>
            <a:p>
              <a:pPr marL="796925" lvl="0" indent="-182563" fontAlgn="ctr"/>
              <a:r>
                <a:rPr lang="en-US" sz="1800" dirty="0"/>
                <a:t>When changing tasks</a:t>
              </a:r>
            </a:p>
            <a:p>
              <a:pPr marL="796925" indent="-182563" fontAlgn="ctr"/>
              <a:r>
                <a:rPr lang="en-US" sz="1800" dirty="0"/>
                <a:t>After handling dirty utensils or equipment</a:t>
              </a:r>
            </a:p>
            <a:p>
              <a:pPr marL="796925" lvl="0" indent="-182563" fontAlgn="ctr"/>
              <a:r>
                <a:rPr lang="en-US" sz="1800" dirty="0"/>
                <a:t>Between working with raw meat and ready to eat foods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7741" y="4019173"/>
              <a:ext cx="350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61CD47"/>
                  </a:solidFill>
                  <a:latin typeface="+mj-lt"/>
                </a:rPr>
                <a:t>3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1290259" y="4882853"/>
            <a:ext cx="4598476" cy="106246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700" b="1" dirty="0">
                <a:solidFill>
                  <a:schemeClr val="accent4"/>
                </a:solidFill>
              </a:rPr>
              <a:t>        </a:t>
            </a:r>
            <a:r>
              <a:rPr lang="en-US" sz="1700" dirty="0"/>
              <a:t>After you have finished using a pair of gloves:</a:t>
            </a:r>
          </a:p>
          <a:p>
            <a:pPr marL="850900" indent="-169863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dispose of the gloves</a:t>
            </a:r>
          </a:p>
          <a:p>
            <a:pPr marL="850900" indent="-169863">
              <a:lnSpc>
                <a:spcPct val="100000"/>
              </a:lnSpc>
              <a:spcBef>
                <a:spcPts val="0"/>
              </a:spcBef>
            </a:pPr>
            <a:r>
              <a:rPr lang="en-US" sz="1700" i="1" dirty="0"/>
              <a:t>and </a:t>
            </a:r>
            <a:r>
              <a:rPr lang="en-US" sz="1700" dirty="0"/>
              <a:t>wash your hands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89545" y="4839037"/>
            <a:ext cx="350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CD47"/>
                </a:solidFill>
                <a:latin typeface="+mj-lt"/>
              </a:rPr>
              <a:t>4</a:t>
            </a:r>
            <a:endParaRPr lang="en-US" sz="3200" dirty="0">
              <a:latin typeface="+mj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b="3120"/>
          <a:stretch/>
        </p:blipFill>
        <p:spPr>
          <a:xfrm rot="15300000">
            <a:off x="8966745" y="1860375"/>
            <a:ext cx="2318396" cy="3213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200001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5CFF14E-CDBD-46E1-B3D3-D556BF8A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Employee 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llness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490" y="2743199"/>
            <a:ext cx="7647710" cy="2940446"/>
          </a:xfrm>
        </p:spPr>
        <p:txBody>
          <a:bodyPr>
            <a:normAutofit/>
          </a:bodyPr>
          <a:lstStyle/>
          <a:p>
            <a:r>
              <a:rPr lang="en-US" sz="2400" dirty="0"/>
              <a:t>Sick food workers are a leading cause of foodborne illness outbreaks.</a:t>
            </a:r>
          </a:p>
          <a:p>
            <a:endParaRPr lang="en-US" sz="1600" dirty="0"/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t is up to employees and managers to make sure that sick employees do not spread illnesses.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12" y="2881745"/>
            <a:ext cx="3061255" cy="2050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1FE3189-8C86-4F59-9967-3A8BDA21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082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Employee Responsibilities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Autofit/>
          </a:bodyPr>
          <a:lstStyle/>
          <a:p>
            <a:r>
              <a:rPr lang="en-US" sz="2400" dirty="0"/>
              <a:t>Employees are responsible for reporting certain symptoms and illnesses to the person in charge of the establishment</a:t>
            </a:r>
          </a:p>
          <a:p>
            <a:pPr>
              <a:spcBef>
                <a:spcPts val="0"/>
              </a:spcBef>
            </a:pPr>
            <a:endParaRPr lang="en-US" sz="100" dirty="0"/>
          </a:p>
          <a:p>
            <a:r>
              <a:rPr lang="en-US" sz="2400" dirty="0"/>
              <a:t>Symptoms employees must report to the person in charge are:</a:t>
            </a:r>
          </a:p>
          <a:p>
            <a:pPr lvl="1" fontAlgn="ctr"/>
            <a:r>
              <a:rPr lang="en-US" dirty="0"/>
              <a:t>Diarrhea</a:t>
            </a:r>
          </a:p>
          <a:p>
            <a:pPr lvl="1" fontAlgn="ctr"/>
            <a:r>
              <a:rPr lang="en-US" dirty="0"/>
              <a:t>Vomiting</a:t>
            </a:r>
          </a:p>
          <a:p>
            <a:pPr lvl="1" fontAlgn="ctr"/>
            <a:r>
              <a:rPr lang="en-US" dirty="0"/>
              <a:t>Jaundice (yellowing of the eyes or skin)</a:t>
            </a:r>
          </a:p>
          <a:p>
            <a:pPr lvl="1" fontAlgn="ctr"/>
            <a:r>
              <a:rPr lang="en-US" dirty="0"/>
              <a:t>Sore throat with fever  </a:t>
            </a:r>
          </a:p>
          <a:p>
            <a:pPr lvl="1" font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nfected lesion on hands or arms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13E1E6E-29EC-471D-9A58-B1D67F62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4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are the symptoms of foodborne illness?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460046"/>
            <a:ext cx="10515600" cy="3062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There are many symptoms of foodborne illness, including:</a:t>
            </a:r>
          </a:p>
          <a:p>
            <a:pPr lvl="1"/>
            <a:r>
              <a:rPr lang="en-US" dirty="0"/>
              <a:t>Chills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Abdominal cramps</a:t>
            </a:r>
          </a:p>
          <a:p>
            <a:pPr lvl="1"/>
            <a:r>
              <a:rPr lang="en-US" dirty="0"/>
              <a:t>Jaundice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Dizziness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4C49D49-DD71-405A-9443-9D15642D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097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Employee Responsibilities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Diagnosed illnesses employees must report to the person in charge are:</a:t>
            </a:r>
          </a:p>
          <a:p>
            <a:pPr lvl="1" fontAlgn="ctr"/>
            <a:r>
              <a:rPr lang="en-US" dirty="0"/>
              <a:t>Salmonella </a:t>
            </a:r>
          </a:p>
          <a:p>
            <a:pPr lvl="1" fontAlgn="ctr"/>
            <a:r>
              <a:rPr lang="en-US" dirty="0"/>
              <a:t>Shigella</a:t>
            </a:r>
          </a:p>
          <a:p>
            <a:pPr lvl="1" fontAlgn="ctr"/>
            <a:r>
              <a:rPr lang="en-US" dirty="0"/>
              <a:t>E-coli </a:t>
            </a:r>
          </a:p>
          <a:p>
            <a:pPr lvl="1" fontAlgn="ctr"/>
            <a:r>
              <a:rPr lang="en-US" dirty="0"/>
              <a:t>Hepatitis A </a:t>
            </a:r>
          </a:p>
          <a:p>
            <a:pPr lvl="1" fontAlgn="ctr"/>
            <a:r>
              <a:rPr lang="en-US" dirty="0"/>
              <a:t>Norovirus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254520D-E2F9-443E-A529-7A9A281A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337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Manager Responsibilities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09418"/>
            <a:ext cx="10515600" cy="272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person in charge at the establishment has a responsibility to </a:t>
            </a:r>
            <a:r>
              <a:rPr lang="en-US" sz="2400" b="1" dirty="0"/>
              <a:t>restrict </a:t>
            </a:r>
            <a:r>
              <a:rPr lang="en-US" sz="2400" b="1" i="1" dirty="0"/>
              <a:t>or</a:t>
            </a:r>
            <a:r>
              <a:rPr lang="en-US" sz="2400" b="1" dirty="0"/>
              <a:t>  exclude</a:t>
            </a:r>
            <a:r>
              <a:rPr lang="en-US" sz="2400" dirty="0"/>
              <a:t> employees with certain symptoms and diagnosed illnesses.</a:t>
            </a:r>
          </a:p>
          <a:p>
            <a:r>
              <a:rPr lang="en-US" sz="2400" dirty="0"/>
              <a:t>“Restricting” means to limit the activities of a food employee.</a:t>
            </a:r>
          </a:p>
          <a:p>
            <a:r>
              <a:rPr lang="en-US" sz="2400" dirty="0"/>
              <a:t>“Excluding” means to prevent a person from working as an employee in a food establishment or entering a food establishment as an employee.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400" i="1" dirty="0"/>
              <a:t>This prevents a spread of disease that is transmissible through food.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39C164-20A3-42D0-AEBA-F7D03209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210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Restricting/Excluding Sick Employees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r>
              <a:rPr lang="en-US" sz="2400" dirty="0"/>
              <a:t>The person in charge of the establishment must exclude employees while they have:</a:t>
            </a:r>
          </a:p>
          <a:p>
            <a:pPr lvl="1" fontAlgn="ctr"/>
            <a:r>
              <a:rPr lang="en-US" dirty="0"/>
              <a:t>Diarrhea, or</a:t>
            </a:r>
          </a:p>
          <a:p>
            <a:pPr lvl="1" fontAlgn="ctr"/>
            <a:r>
              <a:rPr lang="en-US" dirty="0"/>
              <a:t>Vomiting</a:t>
            </a:r>
          </a:p>
          <a:p>
            <a:pPr fontAlgn="ctr"/>
            <a:r>
              <a:rPr lang="en-US" sz="2400" dirty="0"/>
              <a:t>Employees can return to work after they have been without symptoms for at least 24 hours, or provides written medical documentation from a medical provider stating the symptom(s) is from a non-infectious condition.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2392CF-3AD5-4E9A-8BB5-3CDCEDEF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568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Restricting/Excluding Sick Employees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19"/>
            <a:ext cx="10515600" cy="3216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person in charge of the establishment must restrict or exclude* employees while they have:</a:t>
            </a:r>
          </a:p>
          <a:p>
            <a:pPr lvl="1" fontAlgn="ctr"/>
            <a:r>
              <a:rPr lang="en-US" dirty="0"/>
              <a:t>E. coli </a:t>
            </a:r>
          </a:p>
          <a:p>
            <a:pPr lvl="1" fontAlgn="ctr"/>
            <a:r>
              <a:rPr lang="en-US" dirty="0"/>
              <a:t>Salmonella</a:t>
            </a:r>
          </a:p>
          <a:p>
            <a:pPr lvl="1" fontAlgn="ctr"/>
            <a:r>
              <a:rPr lang="en-US" dirty="0"/>
              <a:t>Shigella</a:t>
            </a:r>
          </a:p>
          <a:p>
            <a:pPr lvl="1" fontAlgn="ctr"/>
            <a:r>
              <a:rPr lang="en-US" dirty="0"/>
              <a:t>Hepatitis A</a:t>
            </a:r>
          </a:p>
          <a:p>
            <a:pPr marL="0" lvl="1" indent="0" fontAlgn="ctr">
              <a:spcBef>
                <a:spcPts val="1800"/>
              </a:spcBef>
              <a:buNone/>
            </a:pPr>
            <a:r>
              <a:rPr lang="en-US" sz="2000" dirty="0"/>
              <a:t>*</a:t>
            </a:r>
            <a:r>
              <a:rPr lang="en-US" sz="2000" i="1" dirty="0"/>
              <a:t>Always refer to the Employee Health section of the Tennessee Food Service Establishment Rules when determining if restriction or exclusion is required.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27F028-2FB9-4022-ABBC-F32E7411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909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Restricting/Excluding Sick Employees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person in charge of the establishment must also notify the health department when an employee has been diagnosed with:</a:t>
            </a:r>
          </a:p>
          <a:p>
            <a:pPr lvl="1" fontAlgn="ctr"/>
            <a:r>
              <a:rPr lang="en-US" dirty="0"/>
              <a:t>E. Coli </a:t>
            </a:r>
          </a:p>
          <a:p>
            <a:pPr lvl="1" fontAlgn="ctr"/>
            <a:r>
              <a:rPr lang="en-US" dirty="0"/>
              <a:t>Salmonella</a:t>
            </a:r>
          </a:p>
          <a:p>
            <a:pPr lvl="1" fontAlgn="ctr"/>
            <a:r>
              <a:rPr lang="en-US" dirty="0"/>
              <a:t>Shigella</a:t>
            </a:r>
          </a:p>
          <a:p>
            <a:pPr lvl="1" fontAlgn="ctr"/>
            <a:r>
              <a:rPr lang="en-US" dirty="0"/>
              <a:t>Hepatitis A</a:t>
            </a:r>
          </a:p>
          <a:p>
            <a:pPr lvl="1" fontAlgn="ctr"/>
            <a:r>
              <a:rPr lang="en-US" dirty="0"/>
              <a:t>Norovirus</a:t>
            </a:r>
          </a:p>
          <a:p>
            <a:pPr lvl="1" fontAlgn="ctr"/>
            <a:r>
              <a:rPr lang="en-US" dirty="0"/>
              <a:t>Or when an employee is jaundiced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4: Poor Employee Health &amp; Hygiene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9863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6C1CA7-330E-4177-AC10-7F1847D6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752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846366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560883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559534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7" y="547427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0" y="557744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25" y="554788"/>
            <a:ext cx="1121596" cy="112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3579" y="196186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5 </a:t>
            </a:r>
            <a:r>
              <a:rPr lang="en-US" sz="3600" u="sng" dirty="0">
                <a:latin typeface="+mj-lt"/>
              </a:rPr>
              <a:t>Major</a:t>
            </a:r>
            <a:r>
              <a:rPr lang="en-US" sz="3200" u="sng" dirty="0">
                <a:latin typeface="+mj-lt"/>
              </a:rPr>
              <a:t> Foodborne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u="sng" dirty="0">
                <a:latin typeface="+mj-lt"/>
              </a:rPr>
              <a:t>llness Risk Factors: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303" y="5322076"/>
            <a:ext cx="7710144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5"/>
            </a:pPr>
            <a:r>
              <a:rPr lang="en-US" sz="2600" dirty="0"/>
              <a:t>Food from Unsafe Sources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8594" y="4151889"/>
            <a:ext cx="6963573" cy="511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3"/>
            </a:pPr>
            <a:r>
              <a:rPr lang="en-US" sz="2600" dirty="0"/>
              <a:t>Contaminated Food, Utensils and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8594" y="4773573"/>
            <a:ext cx="5604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2763" indent="-512763">
              <a:buFont typeface="+mj-lt"/>
              <a:buAutoNum type="arabicPeriod" startAt="4"/>
            </a:pPr>
            <a:r>
              <a:rPr lang="en-US" sz="2600" dirty="0"/>
              <a:t>Poor Employee Health and Hygiene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9698" y="3874397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9698" y="4484734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8594" y="2949490"/>
            <a:ext cx="4585871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tabLst>
                <a:tab pos="509588" algn="l"/>
              </a:tabLst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I</a:t>
            </a:r>
            <a:r>
              <a:rPr lang="en-US" sz="2600" dirty="0"/>
              <a:t>mproper Holding &amp; Cooling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68594" y="3565132"/>
            <a:ext cx="3644587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/>
              <a:t>nadequate Cooking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9948" y="2675222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9698" y="3296646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79D3DB5-7688-4A26-9408-C414A04E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75" y="1709738"/>
            <a:ext cx="29718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 5:</a:t>
            </a:r>
            <a:br>
              <a:rPr lang="en-US" dirty="0"/>
            </a:br>
            <a:r>
              <a:rPr lang="en-US" dirty="0"/>
              <a:t>Food from </a:t>
            </a:r>
            <a:br>
              <a:rPr lang="en-US" dirty="0"/>
            </a:br>
            <a:r>
              <a:rPr lang="en-US" dirty="0"/>
              <a:t>Unsafe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E1DB62-DDE3-4E26-A1C4-0659C2A8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490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a safe source?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2679220"/>
            <a:ext cx="10965873" cy="305984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2400" dirty="0"/>
              <a:t>A food source is considered safe if:</a:t>
            </a:r>
          </a:p>
          <a:p>
            <a:pPr fontAlgn="ctr"/>
            <a:r>
              <a:rPr lang="en-US" sz="2400" dirty="0"/>
              <a:t>A regulatory agency has approved it </a:t>
            </a:r>
          </a:p>
          <a:p>
            <a:pPr fontAlgn="ctr"/>
            <a:r>
              <a:rPr lang="en-US" sz="2400" dirty="0"/>
              <a:t>The source delivers food to your establishment under proper conditions</a:t>
            </a:r>
          </a:p>
          <a:p>
            <a:pPr fontAlgn="ctr"/>
            <a:r>
              <a:rPr lang="en-US" sz="2400" dirty="0"/>
              <a:t>Proper procedures are followed for shellfish they sell to you</a:t>
            </a:r>
          </a:p>
          <a:p>
            <a:pPr lvl="0" fontAlgn="ctr"/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5: Food from Unsafe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49B5D2-A44E-4A8A-A5C0-7AB39AA1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08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Approved 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An approved source means that a regulatory agency has determined that where the food is produced, prepared, or processed meets the standards required by law.</a:t>
            </a:r>
          </a:p>
          <a:p>
            <a:pPr fontAlgn="ctr"/>
            <a:r>
              <a:rPr lang="en-US" sz="2400" dirty="0"/>
              <a:t>Any food that will be sold or served to customers must come from an approved source.</a:t>
            </a:r>
          </a:p>
          <a:p>
            <a:pPr fontAlgn="ctr"/>
            <a:r>
              <a:rPr lang="en-US" sz="2400" i="1" dirty="0"/>
              <a:t>Local produce vendors (farmer’s markets, etc.) </a:t>
            </a:r>
            <a:r>
              <a:rPr lang="en-US" sz="2400" b="1" i="1" dirty="0"/>
              <a:t>are </a:t>
            </a:r>
            <a:r>
              <a:rPr lang="en-US" sz="2400" i="1" dirty="0"/>
              <a:t>allowed.</a:t>
            </a:r>
          </a:p>
          <a:p>
            <a:pPr lvl="0" fontAlgn="ctr"/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5: Food from Unsafe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36238A9-09E6-4E81-B93F-8396E5B4A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3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dentifying unsafe food when it is delivered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402494"/>
            <a:ext cx="10515600" cy="2655644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nspecting food when it is delivered is another way to ensure the food you serve in your establishment is safe. Be sure to check for:</a:t>
            </a:r>
          </a:p>
          <a:p>
            <a:pPr lvl="1" fontAlgn="ctr"/>
            <a:r>
              <a:rPr lang="en-US" dirty="0"/>
              <a:t>Spoilage</a:t>
            </a:r>
          </a:p>
          <a:p>
            <a:pPr lvl="1" fontAlgn="ctr"/>
            <a:r>
              <a:rPr lang="en-US" dirty="0"/>
              <a:t>Opened, rusty or severely damaged packaged or canned foods</a:t>
            </a:r>
          </a:p>
          <a:p>
            <a:pPr lvl="1" fontAlgn="ctr"/>
            <a:r>
              <a:rPr lang="en-US" dirty="0"/>
              <a:t>Dented cans</a:t>
            </a:r>
          </a:p>
          <a:p>
            <a:pPr lvl="1" fontAlgn="ctr"/>
            <a:r>
              <a:rPr lang="en-US" dirty="0"/>
              <a:t>Proper temperatures — received frozen must be frozen, cold foods must be 41°F or below.</a:t>
            </a:r>
          </a:p>
          <a:p>
            <a:pPr marL="457200" lvl="1" indent="0" fontAlgn="ctr">
              <a:buNone/>
            </a:pPr>
            <a:endParaRPr lang="en-US" sz="1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5: Food from Unsafe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747" y="5451677"/>
            <a:ext cx="11960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fontAlgn="ctr">
              <a:buNone/>
            </a:pPr>
            <a:r>
              <a:rPr lang="en-US" sz="2000" i="1" dirty="0"/>
              <a:t>These are all signs of unsafe food and should </a:t>
            </a:r>
            <a:r>
              <a:rPr lang="en-US" sz="2000" b="1" i="1" u="sng" dirty="0"/>
              <a:t>not</a:t>
            </a:r>
            <a:r>
              <a:rPr lang="en-US" sz="2000" i="1" dirty="0"/>
              <a:t> be accepted by your establishment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AF3584-8F83-474B-8847-C988D0C3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causes foodborne illness?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88608"/>
            <a:ext cx="10515600" cy="2833887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Bacteria,</a:t>
            </a:r>
          </a:p>
          <a:p>
            <a:pPr lvl="1"/>
            <a:r>
              <a:rPr lang="en-US" altLang="en-US" dirty="0"/>
              <a:t>Viruses,</a:t>
            </a:r>
          </a:p>
          <a:p>
            <a:pPr lvl="1"/>
            <a:r>
              <a:rPr lang="en-US" altLang="en-US" dirty="0"/>
              <a:t>Parasites,</a:t>
            </a:r>
          </a:p>
          <a:p>
            <a:pPr lvl="1"/>
            <a:r>
              <a:rPr lang="en-US" altLang="en-US" dirty="0"/>
              <a:t>Molds, </a:t>
            </a:r>
          </a:p>
          <a:p>
            <a:pPr lvl="1"/>
            <a:r>
              <a:rPr lang="en-US" altLang="en-US" dirty="0"/>
              <a:t>Toxins (including chemical toxins, like pesticides), </a:t>
            </a:r>
            <a:r>
              <a:rPr lang="en-US" altLang="en-US" i="1" dirty="0"/>
              <a:t>and</a:t>
            </a:r>
            <a:endParaRPr lang="en-US" altLang="en-US" dirty="0"/>
          </a:p>
          <a:p>
            <a:pPr lvl="1"/>
            <a:r>
              <a:rPr lang="en-US" altLang="en-US" dirty="0"/>
              <a:t>Allergens</a:t>
            </a:r>
          </a:p>
          <a:p>
            <a:pPr lvl="1"/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218851" cy="605411"/>
          </a:xfrm>
          <a:prstGeom prst="rect">
            <a:avLst/>
          </a:prstGeom>
          <a:solidFill>
            <a:srgbClr val="FFD966"/>
          </a:solidFill>
          <a:ln w="57150">
            <a:solidFill>
              <a:srgbClr val="FFD966"/>
            </a:solidFill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Foodborne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3" y="121902"/>
            <a:ext cx="1141411" cy="11414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573" y="121902"/>
            <a:ext cx="1141411" cy="11414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794FB6-83CC-4DE8-8A9B-73E46400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01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5: Food from Unsafe Sources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Special Procedures for Shellfish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lvl="0" fontAlgn="ctr"/>
            <a:r>
              <a:rPr lang="en-US" sz="2400" dirty="0"/>
              <a:t>To be sure the shellfish (oysters, clams, mussels) your establishment serves is safe, verify the source is listed in the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/>
              <a:t>nterstate Certified Shellfish Shippers</a:t>
            </a:r>
            <a:r>
              <a:rPr lang="en-US" sz="2400" dirty="0"/>
              <a:t>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CSS) list, which can be located at www.fda.gov</a:t>
            </a:r>
          </a:p>
          <a:p>
            <a:pPr lvl="0" font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/>
              <a:t>dentification tags should be attached to the shellfish container</a:t>
            </a:r>
          </a:p>
          <a:p>
            <a:pPr lvl="0" fontAlgn="ctr"/>
            <a:r>
              <a:rPr lang="en-US" sz="2400" dirty="0"/>
              <a:t>Your establishment must keep shellfish tags for </a:t>
            </a:r>
            <a:r>
              <a:rPr lang="en-US" sz="2400" b="1" dirty="0"/>
              <a:t>90 days.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2C5F2E-3B8C-4D76-98A4-2A16AFAF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91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69616" y="2382977"/>
            <a:ext cx="59689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Dealer name and address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76595" y="2592487"/>
            <a:ext cx="308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Dealer certification number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316" y="3310971"/>
            <a:ext cx="596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Harvest date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046" y="4054299"/>
            <a:ext cx="596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Harvest location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00655" y="3380507"/>
            <a:ext cx="39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Harvester certification number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7516" y="4725390"/>
            <a:ext cx="39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and quantity of shellfish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65128" y="4033218"/>
            <a:ext cx="390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/>
              <a:t>Bold and capitalized statement that “This tag is required to be attached until container is empty and thereafter kept on file for 90 days.”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787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mportant Components of Shellfish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dirty="0"/>
              <a:t>dentification Tags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Risk Factor 5: Food from Unsafe Sources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95718"/>
            <a:ext cx="1133856" cy="11338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49" y="2403791"/>
            <a:ext cx="4980666" cy="3094880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6402589" y="4294909"/>
            <a:ext cx="2062539" cy="415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6" idx="1"/>
          </p:cNvCxnSpPr>
          <p:nvPr/>
        </p:nvCxnSpPr>
        <p:spPr>
          <a:xfrm flipH="1" flipV="1">
            <a:off x="6679557" y="3380507"/>
            <a:ext cx="2021098" cy="184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3" idx="1"/>
          </p:cNvCxnSpPr>
          <p:nvPr/>
        </p:nvCxnSpPr>
        <p:spPr>
          <a:xfrm flipH="1">
            <a:off x="7866046" y="2777153"/>
            <a:ext cx="1010549" cy="49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6909" y="2592381"/>
            <a:ext cx="2363060" cy="38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91901" y="3518827"/>
            <a:ext cx="1954863" cy="46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911927" y="3787028"/>
            <a:ext cx="1634837" cy="451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15064" y="4198557"/>
            <a:ext cx="1435294" cy="514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29183EFA-7C86-488A-B882-1AF216F8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165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68594" y="2949490"/>
            <a:ext cx="4585871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tabLst>
                <a:tab pos="509588" algn="l"/>
              </a:tabLst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I</a:t>
            </a:r>
            <a:r>
              <a:rPr lang="en-US" sz="2600" dirty="0"/>
              <a:t>mproper Holding &amp; Cooling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8594" y="3565132"/>
            <a:ext cx="3644587" cy="54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/>
              <a:t>nadequate Cooking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846366"/>
            <a:ext cx="12192000" cy="549014"/>
          </a:xfrm>
          <a:prstGeom prst="rect">
            <a:avLst/>
          </a:prstGeom>
          <a:solidFill>
            <a:srgbClr val="BDD7E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560883"/>
            <a:ext cx="1120690" cy="112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8" y="559534"/>
            <a:ext cx="1123558" cy="112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7" y="547427"/>
            <a:ext cx="1118526" cy="111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0" y="557744"/>
            <a:ext cx="1125348" cy="112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25" y="554788"/>
            <a:ext cx="1121596" cy="1121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3579" y="196186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5 </a:t>
            </a:r>
            <a:r>
              <a:rPr lang="en-US" sz="3600" u="sng" dirty="0">
                <a:latin typeface="+mj-lt"/>
              </a:rPr>
              <a:t>Major</a:t>
            </a:r>
            <a:r>
              <a:rPr lang="en-US" sz="3200" u="sng" dirty="0">
                <a:latin typeface="+mj-lt"/>
              </a:rPr>
              <a:t> Foodborne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u="sng" dirty="0">
                <a:latin typeface="+mj-lt"/>
              </a:rPr>
              <a:t>llness Risk Factors: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303" y="5322076"/>
            <a:ext cx="7710144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5"/>
            </a:pPr>
            <a:r>
              <a:rPr lang="en-US" sz="2600" dirty="0"/>
              <a:t>Food from Unsafe 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9948" y="2675222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8594" y="4151889"/>
            <a:ext cx="6963573" cy="511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 startAt="3"/>
            </a:pPr>
            <a:r>
              <a:rPr lang="en-US" sz="2600" dirty="0"/>
              <a:t>Contaminated Food, Utensils and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8594" y="4773573"/>
            <a:ext cx="5604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2763" indent="-512763">
              <a:buFont typeface="+mj-lt"/>
              <a:buAutoNum type="arabicPeriod" startAt="4"/>
            </a:pPr>
            <a:r>
              <a:rPr lang="en-US" sz="2600" dirty="0"/>
              <a:t>Poor Employee Health and Hygiene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9698" y="3296646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9698" y="3874397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9698" y="4484734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9698" y="5062485"/>
            <a:ext cx="1061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92D050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5D054A3B-CB21-454E-A4A0-FD69FB1E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</a:t>
            </a:r>
            <a:br>
              <a:rPr lang="en-US" dirty="0"/>
            </a:br>
            <a:r>
              <a:rPr lang="en-US" dirty="0"/>
              <a:t>Prevention Measures </a:t>
            </a:r>
            <a:br>
              <a:rPr lang="en-US" dirty="0"/>
            </a:br>
            <a:r>
              <a:rPr lang="en-US" dirty="0"/>
              <a:t>in the 2009 Food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40436" y="1675464"/>
            <a:ext cx="3007014" cy="2887011"/>
            <a:chOff x="7919752" y="2598431"/>
            <a:chExt cx="3427698" cy="3290906"/>
          </a:xfrm>
        </p:grpSpPr>
        <p:sp>
          <p:nvSpPr>
            <p:cNvPr id="7" name="Oval 6"/>
            <p:cNvSpPr/>
            <p:nvPr/>
          </p:nvSpPr>
          <p:spPr>
            <a:xfrm>
              <a:off x="7919752" y="2598431"/>
              <a:ext cx="3427698" cy="3290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60328" y="3366713"/>
              <a:ext cx="2619086" cy="1754341"/>
              <a:chOff x="4120865" y="-182220"/>
              <a:chExt cx="5568492" cy="37299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527964" y="152400"/>
                <a:ext cx="3865418" cy="2983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0865" y="-182220"/>
                <a:ext cx="5568492" cy="3729939"/>
              </a:xfrm>
              <a:prstGeom prst="rect">
                <a:avLst/>
              </a:prstGeom>
            </p:spPr>
          </p:pic>
        </p:grp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654B7716-F5DD-42FF-96FF-67B7D9A3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591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Adoption of the 2009 FDA Food Code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903620"/>
            <a:ext cx="10515600" cy="28354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 Effective July 1, 2015 the state of Tennessee implemented new rules governing food service establishments.  These rules are based in part on the 2009 FDA Food Code.</a:t>
            </a:r>
          </a:p>
          <a:p>
            <a:pPr marL="0" indent="0">
              <a:buNone/>
              <a:defRPr/>
            </a:pPr>
            <a:endParaRPr lang="en-US" sz="600" dirty="0"/>
          </a:p>
          <a:p>
            <a:pPr>
              <a:defRPr/>
            </a:pPr>
            <a:r>
              <a:rPr lang="en-US" sz="2400" dirty="0"/>
              <a:t>Health inspections in Tennessee, as well as this training, are based on the rules of TN Food Service Establishment Rules.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2009 Food Code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71272" y="118343"/>
            <a:ext cx="1133856" cy="1088606"/>
            <a:chOff x="7919752" y="2598431"/>
            <a:chExt cx="3427698" cy="3290906"/>
          </a:xfrm>
        </p:grpSpPr>
        <p:sp>
          <p:nvSpPr>
            <p:cNvPr id="10" name="Oval 9"/>
            <p:cNvSpPr/>
            <p:nvPr/>
          </p:nvSpPr>
          <p:spPr>
            <a:xfrm>
              <a:off x="7919752" y="2598431"/>
              <a:ext cx="3427698" cy="3290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60328" y="3366713"/>
              <a:ext cx="2619086" cy="1754341"/>
              <a:chOff x="4120865" y="-182220"/>
              <a:chExt cx="5568492" cy="372993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527964" y="152400"/>
                <a:ext cx="3865418" cy="2983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0865" y="-182220"/>
                <a:ext cx="5568492" cy="3729939"/>
              </a:xfrm>
              <a:prstGeom prst="rect">
                <a:avLst/>
              </a:prstGeom>
            </p:spPr>
          </p:pic>
        </p:grp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D132DC01-0857-453D-A0A3-60AA986B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637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What’s in the new code?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9220"/>
            <a:ext cx="10515600" cy="3059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The changes under the new TN Food Service Establishment Rules include requirements for:</a:t>
            </a:r>
          </a:p>
          <a:p>
            <a:pPr lvl="1" fontAlgn="ctr"/>
            <a:r>
              <a:rPr lang="en-US" dirty="0"/>
              <a:t>Consumer advisory</a:t>
            </a:r>
          </a:p>
          <a:p>
            <a:pPr lvl="1" fontAlgn="ctr"/>
            <a:r>
              <a:rPr lang="en-US" dirty="0"/>
              <a:t>Date marking</a:t>
            </a:r>
          </a:p>
          <a:p>
            <a:pPr lvl="1" fontAlgn="ctr"/>
            <a:r>
              <a:rPr lang="en-US" dirty="0"/>
              <a:t>Specialized processing</a:t>
            </a:r>
          </a:p>
          <a:p>
            <a:pPr lvl="1" fontAlgn="ctr"/>
            <a:r>
              <a:rPr lang="en-US" dirty="0"/>
              <a:t>Parasite destruction</a:t>
            </a:r>
          </a:p>
          <a:p>
            <a:pPr lvl="1" fontAlgn="ctr"/>
            <a:r>
              <a:rPr lang="en-US" dirty="0"/>
              <a:t>Manager certification/demonstration of knowledge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2009 Food Code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71272" y="118343"/>
            <a:ext cx="1133856" cy="1088606"/>
            <a:chOff x="7919752" y="2598431"/>
            <a:chExt cx="3427698" cy="3290906"/>
          </a:xfrm>
        </p:grpSpPr>
        <p:sp>
          <p:nvSpPr>
            <p:cNvPr id="10" name="Oval 9"/>
            <p:cNvSpPr/>
            <p:nvPr/>
          </p:nvSpPr>
          <p:spPr>
            <a:xfrm>
              <a:off x="7919752" y="2598431"/>
              <a:ext cx="3427698" cy="3290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60328" y="3366713"/>
              <a:ext cx="2619086" cy="1754341"/>
              <a:chOff x="4120865" y="-182220"/>
              <a:chExt cx="5568492" cy="372993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527964" y="152400"/>
                <a:ext cx="3865418" cy="2983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0865" y="-182220"/>
                <a:ext cx="5568492" cy="3729939"/>
              </a:xfrm>
              <a:prstGeom prst="rect">
                <a:avLst/>
              </a:prstGeom>
            </p:spPr>
          </p:pic>
        </p:grp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E77D9C2-B95D-40C2-82F1-CA95154C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356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08"/>
            <a:ext cx="10515600" cy="2852737"/>
          </a:xfrm>
        </p:spPr>
        <p:txBody>
          <a:bodyPr/>
          <a:lstStyle/>
          <a:p>
            <a:pPr algn="r"/>
            <a:r>
              <a:rPr lang="en-US" sz="4800" dirty="0"/>
              <a:t>TN Food Service Establishment Rules: </a:t>
            </a:r>
            <a:br>
              <a:rPr lang="en-US" dirty="0"/>
            </a:br>
            <a:r>
              <a:rPr lang="en-US" dirty="0"/>
              <a:t>Consumer Advisory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113" y="3513128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4" y="2637591"/>
            <a:ext cx="2239916" cy="21484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63B76A-5F36-4B92-B527-E8496816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03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Have you seen notes like these before?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762809" y="2797791"/>
            <a:ext cx="2663055" cy="2409895"/>
          </a:xfrm>
          <a:prstGeom prst="wedgeEllipseCallout">
            <a:avLst>
              <a:gd name="adj1" fmla="val -55446"/>
              <a:gd name="adj2" fmla="val 37086"/>
            </a:avLst>
          </a:prstGeom>
          <a:solidFill>
            <a:schemeClr val="bg1"/>
          </a:solidFill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They’re an example of a </a:t>
            </a:r>
            <a:r>
              <a:rPr lang="en-US" sz="2600" b="1" dirty="0">
                <a:solidFill>
                  <a:schemeClr val="tx1"/>
                </a:solidFill>
              </a:rPr>
              <a:t>consumer advisory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2275" y="1952830"/>
            <a:ext cx="6495304" cy="3699227"/>
            <a:chOff x="1167113" y="2081604"/>
            <a:chExt cx="6495304" cy="3699227"/>
          </a:xfrm>
        </p:grpSpPr>
        <p:grpSp>
          <p:nvGrpSpPr>
            <p:cNvPr id="12" name="Group 11"/>
            <p:cNvGrpSpPr/>
            <p:nvPr/>
          </p:nvGrpSpPr>
          <p:grpSpPr>
            <a:xfrm>
              <a:off x="1167113" y="2646847"/>
              <a:ext cx="6495304" cy="3133984"/>
              <a:chOff x="1167113" y="2646847"/>
              <a:chExt cx="6495304" cy="3133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67113" y="2646847"/>
                <a:ext cx="6495304" cy="3133984"/>
                <a:chOff x="2172977" y="2301634"/>
                <a:chExt cx="7620000" cy="3676650"/>
              </a:xfrm>
            </p:grpSpPr>
            <p:pic>
              <p:nvPicPr>
                <p:cNvPr id="16" name="Picture 2" descr="http://www.craigkunce.com/new_designs/design_specs/menu_consumer_advisory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172977" y="2301634"/>
                  <a:ext cx="7620000" cy="3676650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4711485" y="4633993"/>
                  <a:ext cx="4866468" cy="9453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83242" y="2795684"/>
                <a:ext cx="4614358" cy="1536630"/>
                <a:chOff x="1683242" y="2795684"/>
                <a:chExt cx="4614358" cy="153663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073015" y="2795684"/>
                  <a:ext cx="2224585" cy="9344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flipH="1">
                  <a:off x="4027294" y="2983422"/>
                  <a:ext cx="45720" cy="799259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flipH="1">
                  <a:off x="3620276" y="3747732"/>
                  <a:ext cx="386678" cy="227593"/>
                </a:xfrm>
                <a:prstGeom prst="rect">
                  <a:avLst/>
                </a:prstGeom>
                <a:solidFill>
                  <a:srgbClr val="BE2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flipH="1">
                  <a:off x="3926902" y="3520139"/>
                  <a:ext cx="90222" cy="227593"/>
                </a:xfrm>
                <a:prstGeom prst="rect">
                  <a:avLst/>
                </a:prstGeom>
                <a:solidFill>
                  <a:srgbClr val="BE2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flipH="1">
                  <a:off x="1683242" y="2925254"/>
                  <a:ext cx="232006" cy="202367"/>
                </a:xfrm>
                <a:prstGeom prst="rect">
                  <a:avLst/>
                </a:prstGeom>
                <a:solidFill>
                  <a:srgbClr val="C231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flipH="1">
                  <a:off x="3381412" y="4123330"/>
                  <a:ext cx="403084" cy="208984"/>
                </a:xfrm>
                <a:prstGeom prst="rect">
                  <a:avLst/>
                </a:prstGeom>
                <a:solidFill>
                  <a:srgbClr val="DF5D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1754133" y="2081604"/>
              <a:ext cx="2660632" cy="83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E90FFBBD-1135-4D60-9369-E8F19E5C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a consumer advisory?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9730" y="2402493"/>
            <a:ext cx="10692539" cy="3321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consumer advisory is a way to let customers know:</a:t>
            </a:r>
          </a:p>
          <a:p>
            <a:pPr marL="625475" indent="-457200">
              <a:buFont typeface="+mj-lt"/>
              <a:buAutoNum type="arabicPeriod"/>
            </a:pPr>
            <a:r>
              <a:rPr lang="en-US" sz="2400" dirty="0"/>
              <a:t>Which menu items that contain animal foods that are:</a:t>
            </a:r>
          </a:p>
          <a:p>
            <a:pPr marL="914400" lvl="1"/>
            <a:r>
              <a:rPr lang="en-US" dirty="0"/>
              <a:t>Raw,</a:t>
            </a:r>
            <a:r>
              <a:rPr lang="en-US" i="1" dirty="0"/>
              <a:t>*</a:t>
            </a:r>
            <a:endParaRPr lang="en-US" dirty="0"/>
          </a:p>
          <a:p>
            <a:pPr marL="914400" lvl="1"/>
            <a:r>
              <a:rPr lang="en-US" dirty="0"/>
              <a:t>Undercooked</a:t>
            </a:r>
            <a:r>
              <a:rPr lang="en-US" i="1" dirty="0"/>
              <a:t>*</a:t>
            </a:r>
            <a:r>
              <a:rPr lang="en-US" dirty="0"/>
              <a:t>, </a:t>
            </a:r>
            <a:r>
              <a:rPr lang="en-US" i="1" dirty="0"/>
              <a:t>or </a:t>
            </a:r>
          </a:p>
          <a:p>
            <a:pPr marL="914400" lvl="1"/>
            <a:r>
              <a:rPr lang="en-US" dirty="0"/>
              <a:t>Without otherwise being processed to eliminate pathogens</a:t>
            </a:r>
            <a:r>
              <a:rPr lang="en-US" i="1" dirty="0"/>
              <a:t>*</a:t>
            </a:r>
            <a:endParaRPr lang="en-US" dirty="0"/>
          </a:p>
          <a:p>
            <a:pPr marL="625475" indent="-457200">
              <a:buFont typeface="+mj-lt"/>
              <a:buAutoNum type="arabicPeriod"/>
            </a:pPr>
            <a:r>
              <a:rPr lang="en-US" sz="2400" dirty="0"/>
              <a:t>The increased risk of foodborne illness associated with consuming those items</a:t>
            </a:r>
          </a:p>
          <a:p>
            <a:pPr lvl="1"/>
            <a:endParaRPr lang="en-US" sz="1000" dirty="0"/>
          </a:p>
          <a:p>
            <a:pPr marL="0" indent="0" algn="ctr">
              <a:buNone/>
            </a:pPr>
            <a:r>
              <a:rPr lang="en-US" sz="2400" i="1" dirty="0"/>
              <a:t>*Consumer advisories are </a:t>
            </a:r>
            <a:r>
              <a:rPr lang="en-US" sz="2400" b="1" i="1" dirty="0"/>
              <a:t>required</a:t>
            </a:r>
            <a:r>
              <a:rPr lang="en-US" sz="2400" i="1" dirty="0"/>
              <a:t> for these kinds of foods.</a:t>
            </a:r>
          </a:p>
          <a:p>
            <a:endParaRPr lang="en-US" sz="2400" i="1" dirty="0"/>
          </a:p>
          <a:p>
            <a:endParaRPr lang="en-US" sz="2400" dirty="0"/>
          </a:p>
          <a:p>
            <a:pPr lvl="1"/>
            <a:endParaRPr lang="en-US" i="1" dirty="0"/>
          </a:p>
          <a:p>
            <a:pPr lvl="0"/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C8A72FB-4BE8-4058-AA26-B5E43BE8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946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7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does a consumer advisory look like?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2794" y="3466340"/>
            <a:ext cx="4899648" cy="12508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There are </a:t>
            </a:r>
            <a:r>
              <a:rPr lang="en-US" sz="2400" b="1" u="sng" dirty="0">
                <a:solidFill>
                  <a:srgbClr val="5B9BD5"/>
                </a:solidFill>
              </a:rPr>
              <a:t>two</a:t>
            </a:r>
            <a:r>
              <a:rPr lang="en-US" sz="2400" b="1" dirty="0"/>
              <a:t> </a:t>
            </a:r>
            <a:r>
              <a:rPr lang="en-US" sz="2400" dirty="0"/>
              <a:t>sections that must be included in a consumer advisory.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7113" y="389903"/>
            <a:ext cx="11024887" cy="605411"/>
          </a:xfrm>
          <a:prstGeom prst="rect">
            <a:avLst/>
          </a:prstGeom>
          <a:solidFill>
            <a:srgbClr val="A6D86E"/>
          </a:solidFill>
          <a:ln w="47625">
            <a:noFill/>
          </a:ln>
        </p:spPr>
        <p:txBody>
          <a:bodyPr vert="horz" lIns="5486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TN Food Service Establishment Rules: Consumer Advisory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119414"/>
            <a:ext cx="1133856" cy="10875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901519" y="2811435"/>
            <a:ext cx="5715643" cy="2928461"/>
            <a:chOff x="963913" y="2865194"/>
            <a:chExt cx="5715643" cy="2928461"/>
          </a:xfrm>
        </p:grpSpPr>
        <p:grpSp>
          <p:nvGrpSpPr>
            <p:cNvPr id="7" name="Group 6"/>
            <p:cNvGrpSpPr/>
            <p:nvPr/>
          </p:nvGrpSpPr>
          <p:grpSpPr>
            <a:xfrm>
              <a:off x="963913" y="3035857"/>
              <a:ext cx="5715643" cy="2757798"/>
              <a:chOff x="2172977" y="2301634"/>
              <a:chExt cx="7620000" cy="3676650"/>
            </a:xfrm>
          </p:grpSpPr>
          <p:pic>
            <p:nvPicPr>
              <p:cNvPr id="8" name="Picture 2" descr="http://www.craigkunce.com/new_designs/design_specs/menu_consumer_advisory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72977" y="2301634"/>
                <a:ext cx="7620000" cy="367665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711485" y="4633993"/>
                <a:ext cx="4866468" cy="945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821734" y="3138985"/>
              <a:ext cx="1541836" cy="395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94438" y="2865194"/>
              <a:ext cx="269653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400" dirty="0">
                  <a:solidFill>
                    <a:srgbClr val="5B9BD5"/>
                  </a:solidFill>
                </a:rPr>
                <a:t>Disclosure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rgbClr val="5B9BD5"/>
                  </a:solidFill>
                </a:rPr>
                <a:t>Reminder</a:t>
              </a:r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5D156C63-12B2-4032-81E1-32A28C15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14" y="6049151"/>
            <a:ext cx="2710470" cy="7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2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7203</Words>
  <Application>Microsoft Office PowerPoint</Application>
  <PresentationFormat>Widescreen</PresentationFormat>
  <Paragraphs>921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0" baseType="lpstr">
      <vt:lpstr>Arial</vt:lpstr>
      <vt:lpstr>Arial Black</vt:lpstr>
      <vt:lpstr>Calibri</vt:lpstr>
      <vt:lpstr>Franklin Gothic Book</vt:lpstr>
      <vt:lpstr>Franklin Gothic Demi</vt:lpstr>
      <vt:lpstr>Franklin Gothic Medium</vt:lpstr>
      <vt:lpstr>Tahoma</vt:lpstr>
      <vt:lpstr>Verdana</vt:lpstr>
      <vt:lpstr>Office Theme</vt:lpstr>
      <vt:lpstr>Food Safety Training Preventing Foodborne Illness </vt:lpstr>
      <vt:lpstr>Welcome to the Knox County Health Department Food Safety Training! </vt:lpstr>
      <vt:lpstr>About This Training</vt:lpstr>
      <vt:lpstr>Foodborne Illness</vt:lpstr>
      <vt:lpstr>What is foodborne illness?</vt:lpstr>
      <vt:lpstr>Who can be affected by foodborne illness? (click an option below)</vt:lpstr>
      <vt:lpstr>Who can be affected by foodborne illness? (click an option below)</vt:lpstr>
      <vt:lpstr>What are the symptoms of foodborne illness?</vt:lpstr>
      <vt:lpstr>What causes foodborne illness?</vt:lpstr>
      <vt:lpstr>How many people does foodborne illness affect?</vt:lpstr>
      <vt:lpstr>How are restaurants related to foodborne illness?</vt:lpstr>
      <vt:lpstr>How are restaurants related to foodborne illness?</vt:lpstr>
      <vt:lpstr>How can foodborne illness be prevented?</vt:lpstr>
      <vt:lpstr>How can foodborne illness be prevented?</vt:lpstr>
      <vt:lpstr>What is the Health Department’s role in preventing foodborne illness?</vt:lpstr>
      <vt:lpstr>How do Health Inspectors determine proper food safety procedures?</vt:lpstr>
      <vt:lpstr>5 Major Risk Factors for Foodborne Illness</vt:lpstr>
      <vt:lpstr>PowerPoint Presentation</vt:lpstr>
      <vt:lpstr>Risk Factor 1: Improper Holding &amp; Cooling</vt:lpstr>
      <vt:lpstr>Why are holding and cooling procedures important?</vt:lpstr>
      <vt:lpstr>Why are holding and cooling procedures important?</vt:lpstr>
      <vt:lpstr>Time/Temperature Control for Safety (TCS) Foods</vt:lpstr>
      <vt:lpstr>Time/Temperature Control for Safety (TCS) Foods</vt:lpstr>
      <vt:lpstr>Proper Holding &amp; Cooling</vt:lpstr>
      <vt:lpstr>Cooling Food</vt:lpstr>
      <vt:lpstr>There are two important cooling stages:</vt:lpstr>
      <vt:lpstr>There are two important cooling stages:</vt:lpstr>
      <vt:lpstr>How can you be sure foods are cooled properly?</vt:lpstr>
      <vt:lpstr>PowerPoint Presentation</vt:lpstr>
      <vt:lpstr>Why use a calibrated thermometer?</vt:lpstr>
      <vt:lpstr>How should you calibrate a thermometer?</vt:lpstr>
      <vt:lpstr>How should you calibrate a thermometer?</vt:lpstr>
      <vt:lpstr>There are several ways you can help foods cool faster:</vt:lpstr>
      <vt:lpstr>Holding Hot &amp; Cold Food</vt:lpstr>
      <vt:lpstr>Using Time Instead of Temperature</vt:lpstr>
      <vt:lpstr>Using Proper Temperatures to Keep Food Safe</vt:lpstr>
      <vt:lpstr>Using Proper Temperatures to Keep Food Safe</vt:lpstr>
      <vt:lpstr>Using Proper Temperatures to Keep Food Safe</vt:lpstr>
      <vt:lpstr>PowerPoint Presentation</vt:lpstr>
      <vt:lpstr>Risk Factor 2: Inadequate Cooking</vt:lpstr>
      <vt:lpstr>Why is adequate cooking important?</vt:lpstr>
      <vt:lpstr>What is “adequate” cooking?</vt:lpstr>
      <vt:lpstr>What is “adequate” cooking?</vt:lpstr>
      <vt:lpstr>Foods that Must be Cooked to 165°F</vt:lpstr>
      <vt:lpstr>Foods that Must be Cooked to 155°F</vt:lpstr>
      <vt:lpstr>Foods that Must be Cooked to 145°F</vt:lpstr>
      <vt:lpstr>What is “adequate” cooking?</vt:lpstr>
      <vt:lpstr>PowerPoint Presentation</vt:lpstr>
      <vt:lpstr>Risk Factor 3: Contaminated Food,  Utensils and Equipment</vt:lpstr>
      <vt:lpstr>What is contamination?</vt:lpstr>
      <vt:lpstr>What are the food contact surfaces that can transfer contaminants to food?</vt:lpstr>
      <vt:lpstr>How can you prevent cross contamination?</vt:lpstr>
      <vt:lpstr>Would this prevent cross contamination?</vt:lpstr>
      <vt:lpstr>Would this prevent cross contamination?</vt:lpstr>
      <vt:lpstr>Can cross-contamination occur while food is stored?</vt:lpstr>
      <vt:lpstr>Would this prevent cross contamination?</vt:lpstr>
      <vt:lpstr>How can you prevent contamination?</vt:lpstr>
      <vt:lpstr>How can you prevent contamination?</vt:lpstr>
      <vt:lpstr>What is proper sanitizing?</vt:lpstr>
      <vt:lpstr>How can hot water be used to sanitize?</vt:lpstr>
      <vt:lpstr>Chemical Sanitizing</vt:lpstr>
      <vt:lpstr>After Sanitizing - Drying</vt:lpstr>
      <vt:lpstr>PowerPoint Presentation</vt:lpstr>
      <vt:lpstr>Risk Factor 4: Poor Employee  Health &amp; Hygiene</vt:lpstr>
      <vt:lpstr>Employee Health &amp; Hygiene</vt:lpstr>
      <vt:lpstr>Employee Health &amp; Hygiene</vt:lpstr>
      <vt:lpstr>Proper Handwashing</vt:lpstr>
      <vt:lpstr>Proper Handwashing - Who</vt:lpstr>
      <vt:lpstr>Proper Handwashing - When</vt:lpstr>
      <vt:lpstr>Proper Handwashing - Where</vt:lpstr>
      <vt:lpstr>Proper Handwashing - How</vt:lpstr>
      <vt:lpstr>Personal Hygiene</vt:lpstr>
      <vt:lpstr>Personal Hygiene</vt:lpstr>
      <vt:lpstr>Bare Hand Contact &amp; Ready-to-Eat Foods</vt:lpstr>
      <vt:lpstr>What are Ready-to-Eat Foods?</vt:lpstr>
      <vt:lpstr>What should be used to handle ready-to-eat foods?</vt:lpstr>
      <vt:lpstr>If you choose gloves, always follow these steps:</vt:lpstr>
      <vt:lpstr>Employee Illness</vt:lpstr>
      <vt:lpstr>Employee Responsibilities</vt:lpstr>
      <vt:lpstr>Employee Responsibilities</vt:lpstr>
      <vt:lpstr>Manager Responsibilities</vt:lpstr>
      <vt:lpstr>Restricting/Excluding Sick Employees</vt:lpstr>
      <vt:lpstr>Restricting/Excluding Sick Employees</vt:lpstr>
      <vt:lpstr>Restricting/Excluding Sick Employees</vt:lpstr>
      <vt:lpstr>PowerPoint Presentation</vt:lpstr>
      <vt:lpstr>Risk Factor 5: Food from  Unsafe Sources</vt:lpstr>
      <vt:lpstr>What is a safe source?</vt:lpstr>
      <vt:lpstr>Approved Sources</vt:lpstr>
      <vt:lpstr>Identifying unsafe food when it is delivered</vt:lpstr>
      <vt:lpstr>Special Procedures for Shellfish</vt:lpstr>
      <vt:lpstr>Important Components of Shellfish Identification Tags</vt:lpstr>
      <vt:lpstr>PowerPoint Presentation</vt:lpstr>
      <vt:lpstr>Additional  Prevention Measures  in the 2009 Food Code</vt:lpstr>
      <vt:lpstr>Adoption of the 2009 FDA Food Code</vt:lpstr>
      <vt:lpstr>What’s in the new code?</vt:lpstr>
      <vt:lpstr>TN Food Service Establishment Rules:  Consumer Advisory</vt:lpstr>
      <vt:lpstr>Have you seen notes like these before?</vt:lpstr>
      <vt:lpstr>What is a consumer advisory?</vt:lpstr>
      <vt:lpstr>What does a consumer advisory look like?</vt:lpstr>
      <vt:lpstr>What is the disclosure in a consumer advisory?</vt:lpstr>
      <vt:lpstr>What is the disclosure in a consumer advisory?</vt:lpstr>
      <vt:lpstr>What is the reminder in a consumer advisory?</vt:lpstr>
      <vt:lpstr>What is the reminder in a consumer advisory?</vt:lpstr>
      <vt:lpstr>Where should a consumer advisory be?</vt:lpstr>
      <vt:lpstr>Which of these foods require a consumer advisory? (click an option below)</vt:lpstr>
      <vt:lpstr>TN Food Service Establishment Rules:  Date Marking</vt:lpstr>
      <vt:lpstr>What is date marking?</vt:lpstr>
      <vt:lpstr>What foods need to be date marked?</vt:lpstr>
      <vt:lpstr>What foods need to be date marked?</vt:lpstr>
      <vt:lpstr>Are there exceptions to date marking?</vt:lpstr>
      <vt:lpstr>What should a date mark include?</vt:lpstr>
      <vt:lpstr>Does freezing a food change its date mark?</vt:lpstr>
      <vt:lpstr>Example: Freezing &amp; Date Marking</vt:lpstr>
      <vt:lpstr>Example: Freezing &amp; Date Marking</vt:lpstr>
      <vt:lpstr>Example: Freezing &amp; Date Marking</vt:lpstr>
      <vt:lpstr>Example: Freezing &amp; Date Marking</vt:lpstr>
      <vt:lpstr>Example: Freezing &amp; Date Marking</vt:lpstr>
      <vt:lpstr>Example: Freezing &amp; Date Marking</vt:lpstr>
      <vt:lpstr>How does combining foods affect date marking?</vt:lpstr>
      <vt:lpstr>TN Food Service Establishment Rules:  Specialized Processing</vt:lpstr>
      <vt:lpstr>What is specialized processing?</vt:lpstr>
      <vt:lpstr>What is specialized processing?</vt:lpstr>
      <vt:lpstr>TN Food Service Establishment Rules:  Parasite Destruction</vt:lpstr>
      <vt:lpstr>When is parasite destruction needed?</vt:lpstr>
      <vt:lpstr>How can parasites be destroyed by freezing?</vt:lpstr>
      <vt:lpstr>Are there exemptions for parasite destruction?</vt:lpstr>
      <vt:lpstr>TN Food Service Establishment Rules:  Manager Certification</vt:lpstr>
      <vt:lpstr>What is required of a manager?</vt:lpstr>
      <vt:lpstr>What if a manager chooses certification?</vt:lpstr>
      <vt:lpstr>What if a manager chooses demonstration of knowledge?</vt:lpstr>
      <vt:lpstr>Congratulations! You have completed this training!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Training Preventing Foodborne Illness</dc:title>
  <dc:creator/>
  <cp:lastModifiedBy/>
  <cp:revision>848</cp:revision>
  <dcterms:created xsi:type="dcterms:W3CDTF">2016-05-23T14:25:19Z</dcterms:created>
  <dcterms:modified xsi:type="dcterms:W3CDTF">2022-06-02T15:09:01Z</dcterms:modified>
  <cp:contentStatus/>
</cp:coreProperties>
</file>